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93" r:id="rId3"/>
    <p:sldId id="256" r:id="rId5"/>
    <p:sldId id="257" r:id="rId6"/>
    <p:sldId id="274" r:id="rId7"/>
    <p:sldId id="258" r:id="rId8"/>
    <p:sldId id="259" r:id="rId9"/>
    <p:sldId id="260" r:id="rId10"/>
    <p:sldId id="261" r:id="rId11"/>
    <p:sldId id="262" r:id="rId12"/>
    <p:sldId id="273" r:id="rId13"/>
    <p:sldId id="263" r:id="rId14"/>
    <p:sldId id="264" r:id="rId15"/>
    <p:sldId id="265" r:id="rId16"/>
    <p:sldId id="266" r:id="rId17"/>
    <p:sldId id="267" r:id="rId18"/>
    <p:sldId id="268" r:id="rId19"/>
    <p:sldId id="269" r:id="rId20"/>
    <p:sldId id="270" r:id="rId21"/>
    <p:sldId id="271" r:id="rId22"/>
    <p:sldId id="275" r:id="rId23"/>
    <p:sldId id="276" r:id="rId24"/>
    <p:sldId id="277" r:id="rId25"/>
    <p:sldId id="278" r:id="rId26"/>
    <p:sldId id="279" r:id="rId27"/>
    <p:sldId id="292"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x="12192000" cy="6858000"/>
  <p:notesSz cx="6858000" cy="9144000"/>
  <p:embeddedFontLst>
    <p:embeddedFont>
      <p:font typeface="Source Han Sans CN Bold Bold" panose="020B0800000000000000" charset="-122"/>
      <p:bold r:id="rId44"/>
    </p:embeddedFont>
    <p:embeddedFont>
      <p:font typeface="OPPOSans H" panose="00020600040101010101" charset="-122"/>
      <p:regular r:id="rId45"/>
    </p:embeddedFont>
    <p:embeddedFont>
      <p:font typeface="OPPOSans R" panose="00020600040101010101" charset="-122"/>
      <p:regular r:id="rId46"/>
    </p:embeddedFont>
    <p:embeddedFont>
      <p:font typeface="Source Han Sans CN Normal" panose="020B0400000000000000" charset="-122"/>
      <p:regular r:id="rId47"/>
    </p:embeddedFont>
    <p:embeddedFont>
      <p:font typeface="等线" panose="02010600030101010101" charset="-122"/>
      <p:regular r:id="rId48"/>
    </p:embeddedFont>
    <p:embeddedFont>
      <p:font typeface="微软雅黑" panose="020B0503020204020204" charset="-122"/>
      <p:regular r:id="rId49"/>
    </p:embeddedFont>
    <p:embeddedFont>
      <p:font typeface="OPPOSans B" panose="00020600040101010101"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design202XAiPPT202X劳动合同和社会保险法律制度</a:t>
            </a:r>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有限责任公司的股东会股东会的设立。
股东会的职权。
股东会的议事规则。有限责任公司的组织机构有限责任公司的董事会和经理董事会的设立。
董事会的职权。
董事会的议事规则。
经理的设立及职权。有限责任公司的监事会或审计委员会监事会的设立。
监事会或者监事的职权。
监事会的议事规则。</a:t>
            </a:r>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股东之间转让股权。
股东向股东以外的人转让股权。
人民法院强制转让股权。有限责任公司股东转让股权有限责任公司的股权转让股权转让手续。
股权转让后的出资义务。股权转让后的手续与权利义务公司连续五年不向股东分配利润，而公司该五年连续盈利，并且符合本法规定的分配利润条件。
公司合并、分立、转让主要财产。
公司章程规定的营业期限届满或者章程规定的其他解散事由出现，股东会通过决议修改章程使公司存续。有限责任公司股东退出公司</a:t>
            </a:r>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designPart202X股份有限公司03</a:t>
            </a:r>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发起设立。
募集设立。股份有限公司的设立方式股份有限公司的设立发起人符合法定人数。
发起人共同制订的公司章程。
符合要求的注册资本及出资方式。
有公司名称，建立符合股份有限公司的组织机构。
有公司住所。股份有限公司的设立条件发起设立股份有限公司的程序。
募集设立股份有限公司的程序。股份有限公司的设立程序公司设立时应发行的股份未募足，或者发行股份的股款缴足后，发起人在三十日内未召开成立大会的，认股人可以按照所缴股款并加算银行同期存款利息，要求发起人返还。
股份有限责任公司成立后，发起人未按照公司章程的规定缴足出资的，应当补缴；其他发起人承担连带责任。
在公司设立过程中，由于发起人的过失致使公司利益受到损害的，应当对公司承担赔偿责任。
在公司设立过程中，发起人因筹办公司事务对外订立合同的合同责任问题，具体包括：发起人为设立公司以公司名义对外签订合同，合同相对人请求该发起人承担合同责任的，人民法院应予支持。发起人以设立中公司名义对外签订合同，公司成立后合同相对人请求公司承担合同责任的，人民法院应予支持。股份有限公司发起人承担的责任</a:t>
            </a:r>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股东会股东会的性质。
股东会的职权。
股东会的形式。
股东会的召集。
股东会的召开程序。
股东会的决议。股份有限公司的组织机构董事会和经理董事会的性质和组成。
董事会的职权。
董事会会议的召集。
董事会会议的决议。
经理。股份有限公司的监事会监事会或审计委员会的组成。
监事会的职权。
监事会的召集。
监事会的召开。上市公司组织机构的特别规定增加股东会特别决议事项。
上市公司设立的特别机构。
关联董事的报告和回避制度。
上市公司股东与实控人的信息披露。
上市公司控股子公司持股要求。</a:t>
            </a:r>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0102股份有限公司的股份发行股份的概念。
股份的分类。
股票。
股份发行的概念和原则。股份有限公司的股份发行和转让股份有限公司的股份转让股份转让的概念。
股份转让的要求。</a:t>
            </a:r>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designPart202X国家出资公司组织机构04</a:t>
            </a:r>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designPart202X公司债券02</a:t>
            </a:r>
            <a:endParaRPr kumimoji="1"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公司债券的概念公司债券是指，公司发行的约定按期还本付息的有价证券。公司债券的概念和种类公司债券的种类公开发行债券与非公开发行债券。
可转换公司债券与不可转换公司债券。</a:t>
            </a:r>
            <a:endParaRPr kumimoji="1"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公司债券可以转让，转让价格由转让人与受让人约定。公司债的转让，应当符合法律、行政法规的规定。公司债券的转让方式公司债券的转让公司债券由债券持有人以背书方式或者法律、行政法规规定的其他方式转让；转让后由公司将受让人的姓名或者名称及住所记载于公司债券持有人名册。公司债券的登记</a:t>
            </a:r>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designPart202X公司财务、会计03</a:t>
            </a:r>
            <a:endParaRPr kumimoji="1"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利润分配的顺序弥补以前年度的亏损，但不得超过税法规定的弥补期限。
缴纳所得税。
弥补在税前利润弥补亏损之后仍存在的亏损。
依法提取法定公积金；公司应当提取利润的百分之十列入公司法定公积金。公司法定公积金累计额为公司注册资本的百分之五十以上的，可以不再提取。
提取任意公积金；公司从税后利润中提取法定公积金后，经股东会决议，还可以从税后利润中提取任意公积金。
向股东分配利润。公司弥补亏损和提取公积金后所余税后利润，有限责任公司按照股东实缴的出资比例分配利润，全体股东约定不按照出资比例分配利润的除外；股份有限公司按照股东所持有的股份比例分配利润，公司章程另有规定的除外。公司持有的本公司股份不得分配利润。公司的利润分配公积金公积金的种类：盈余公积金和资本公积金。
公积金的用途：弥补亏损、扩大公司生产经营、转增公司资本。</a:t>
            </a:r>
            <a:endParaRPr kumimoji="1"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公司分立是指一个公司依照法定程序分为两个或者两个以上公司的法律行为。公司分立有新设分立和派生分立两种。公司分立的形式公司的分立编制资产负债表及财产清单。
通知债权人。
依法进行登记。公司分立的程序公司分立前的债务由分立后的公司承担连带责任。但是，公司在分立前与债权人就债务清偿达成的书面协议另有约定的除外。公司分立前的债务</a:t>
            </a:r>
            <a:endParaRPr kumimoji="1"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有限责任公司增加注册资本时，股东在同等条件下有权优先按照实缴的出资比例认缴出资。但是，全体股东约定不按照出资比例优先认缴出资的除外。股份有限公司为增加注册资本发行新股时，股东不享有优先认购权，公司章程另有规定或者股东会决议决定股东享有优先认购权的除外。增加注册资本公司注册资本的增减公司减少注册资本，应当编制资产负债表及财产清单。公司应当自股东会做出减少注册资本决议之日起10日内通知债权人，并于30日内在报纸上或者国家企业信用信息公示系统公告。债权人自接到通知之日起30日内，未接到通知的自公告之日起45日内，有权要求公司清偿债务或者提供相应的担保。公司减少注册资本，应当按照股东出资或者持有股份的比例相应减少出资额或者股份，法律另有规定、有限责任公司全体股东另有约定或者股份有限公司章程另有规定的除外。减少注册资本</a:t>
            </a:r>
            <a:endParaRPr kumimoji="1"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229650" y="1221168"/>
            <a:ext cx="6480000" cy="540000"/>
          </a:xfrm>
          <a:prstGeom prst="rect">
            <a:avLst/>
          </a:prstGeom>
          <a:solidFill>
            <a:schemeClr val="accent1">
              <a:lumMod val="20000"/>
              <a:lumOff val="80000"/>
              <a:alpha val="3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935894" y="1221168"/>
            <a:ext cx="792000" cy="54000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005439" y="1311168"/>
            <a:ext cx="5400000" cy="360000"/>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公司登记事项</a:t>
            </a:r>
            <a:endParaRPr kumimoji="1" lang="zh-CN" altLang="en-US"/>
          </a:p>
        </p:txBody>
      </p:sp>
      <p:sp>
        <p:nvSpPr>
          <p:cNvPr id="7" name="标题 1"/>
          <p:cNvSpPr txBox="1"/>
          <p:nvPr/>
        </p:nvSpPr>
        <p:spPr>
          <a:xfrm>
            <a:off x="1061894" y="1311168"/>
            <a:ext cx="540000" cy="360000"/>
          </a:xfrm>
          <a:prstGeom prst="rect">
            <a:avLst/>
          </a:prstGeom>
          <a:noFill/>
          <a:ln>
            <a:noFill/>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8" name="标题 1"/>
          <p:cNvSpPr txBox="1"/>
          <p:nvPr/>
        </p:nvSpPr>
        <p:spPr>
          <a:xfrm>
            <a:off x="2989506" y="2886723"/>
            <a:ext cx="6480000" cy="540000"/>
          </a:xfrm>
          <a:prstGeom prst="rect">
            <a:avLst/>
          </a:prstGeom>
          <a:solidFill>
            <a:schemeClr val="accent1">
              <a:lumMod val="20000"/>
              <a:lumOff val="80000"/>
              <a:alpha val="3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2709795" y="2886723"/>
            <a:ext cx="792000" cy="54000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2844795" y="3549673"/>
            <a:ext cx="6300000" cy="828000"/>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有限责任公司股东认足公司章程规定的出资后，由全体股东指定的代表或者共同委托的代理人向公司登记机关申请设立登记，提交公司登记申请书、公司章程等文件。</a:t>
            </a:r>
            <a:endParaRPr kumimoji="1" lang="zh-CN" altLang="en-US" sz="1400" dirty="0"/>
          </a:p>
        </p:txBody>
      </p:sp>
      <p:sp>
        <p:nvSpPr>
          <p:cNvPr id="11" name="标题 1"/>
          <p:cNvSpPr txBox="1"/>
          <p:nvPr/>
        </p:nvSpPr>
        <p:spPr>
          <a:xfrm>
            <a:off x="3779339" y="2976723"/>
            <a:ext cx="5400000" cy="360000"/>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申请设立登记流程</a:t>
            </a:r>
            <a:endParaRPr kumimoji="1" lang="zh-CN" altLang="en-US"/>
          </a:p>
        </p:txBody>
      </p:sp>
      <p:sp>
        <p:nvSpPr>
          <p:cNvPr id="12" name="标题 1"/>
          <p:cNvSpPr txBox="1"/>
          <p:nvPr/>
        </p:nvSpPr>
        <p:spPr>
          <a:xfrm>
            <a:off x="2835795" y="2976723"/>
            <a:ext cx="540000" cy="360000"/>
          </a:xfrm>
          <a:prstGeom prst="rect">
            <a:avLst/>
          </a:prstGeom>
          <a:noFill/>
          <a:ln>
            <a:noFill/>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3" name="标题 1"/>
          <p:cNvSpPr txBox="1"/>
          <p:nvPr/>
        </p:nvSpPr>
        <p:spPr>
          <a:xfrm>
            <a:off x="4763406" y="4552279"/>
            <a:ext cx="6480000" cy="540000"/>
          </a:xfrm>
          <a:prstGeom prst="rect">
            <a:avLst/>
          </a:prstGeom>
          <a:solidFill>
            <a:schemeClr val="accent1">
              <a:lumMod val="20000"/>
              <a:lumOff val="80000"/>
              <a:alpha val="3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4469650" y="4552279"/>
            <a:ext cx="792000" cy="54000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4694649" y="5215232"/>
            <a:ext cx="6300000" cy="82800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签发出资证明书。
置备股东名册。</a:t>
            </a:r>
            <a:endParaRPr kumimoji="1" lang="zh-CN" altLang="en-US" sz="1400"/>
          </a:p>
        </p:txBody>
      </p:sp>
      <p:sp>
        <p:nvSpPr>
          <p:cNvPr id="16" name="标题 1"/>
          <p:cNvSpPr txBox="1"/>
          <p:nvPr/>
        </p:nvSpPr>
        <p:spPr>
          <a:xfrm>
            <a:off x="5539195" y="4642280"/>
            <a:ext cx="5400000" cy="360000"/>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其他设立事项</a:t>
            </a:r>
            <a:endParaRPr kumimoji="1" lang="zh-CN" altLang="en-US"/>
          </a:p>
        </p:txBody>
      </p:sp>
      <p:sp>
        <p:nvSpPr>
          <p:cNvPr id="17" name="标题 1"/>
          <p:cNvSpPr txBox="1"/>
          <p:nvPr/>
        </p:nvSpPr>
        <p:spPr>
          <a:xfrm>
            <a:off x="4595650" y="4642280"/>
            <a:ext cx="540000" cy="360000"/>
          </a:xfrm>
          <a:prstGeom prst="rect">
            <a:avLst/>
          </a:prstGeom>
          <a:noFill/>
          <a:ln>
            <a:noFill/>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cxnSp>
        <p:nvCxnSpPr>
          <p:cNvPr id="18"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9"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有限责任公司的设立登记</a:t>
            </a:r>
            <a:endParaRPr kumimoji="1" lang="zh-CN" altLang="en-US" dirty="0"/>
          </a:p>
        </p:txBody>
      </p:sp>
      <p:sp>
        <p:nvSpPr>
          <p:cNvPr id="20"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1"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21412315" flipH="1">
            <a:off x="6139679" y="2304121"/>
            <a:ext cx="1669021" cy="3109418"/>
          </a:xfrm>
          <a:custGeom>
            <a:avLst/>
            <a:gdLst/>
            <a:ahLst/>
            <a:cxnLst/>
            <a:rect l="0" t="0" r="r" b="b"/>
            <a:pathLst>
              <a:path w="21600" h="21600" extrusionOk="0">
                <a:moveTo>
                  <a:pt x="19642" y="0"/>
                </a:moveTo>
                <a:lnTo>
                  <a:pt x="0" y="21117"/>
                </a:lnTo>
                <a:lnTo>
                  <a:pt x="1654" y="21600"/>
                </a:lnTo>
                <a:lnTo>
                  <a:pt x="21600" y="156"/>
                </a:lnTo>
                <a:lnTo>
                  <a:pt x="19642" y="0"/>
                </a:lnTo>
                <a:close/>
              </a:path>
            </a:pathLst>
          </a:custGeom>
          <a:solidFill>
            <a:schemeClr val="bg1"/>
          </a:solidFill>
          <a:ln w="6350" cap="flat">
            <a:solidFill>
              <a:schemeClr val="accent1">
                <a:alpha val="100000"/>
              </a:schemeClr>
            </a:solid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21412315" flipH="1">
            <a:off x="4610692" y="2369984"/>
            <a:ext cx="3071741" cy="3086985"/>
          </a:xfrm>
          <a:custGeom>
            <a:avLst/>
            <a:gdLst/>
            <a:ahLst/>
            <a:cxnLst/>
            <a:rect l="0" t="0" r="r" b="b"/>
            <a:pathLst>
              <a:path w="21600" h="21600" extrusionOk="0">
                <a:moveTo>
                  <a:pt x="10838" y="0"/>
                </a:moveTo>
                <a:lnTo>
                  <a:pt x="0" y="21600"/>
                </a:lnTo>
                <a:lnTo>
                  <a:pt x="21600" y="18579"/>
                </a:lnTo>
                <a:cubicBezTo>
                  <a:pt x="21600" y="18579"/>
                  <a:pt x="10838" y="0"/>
                  <a:pt x="10838"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21412315" flipH="1">
            <a:off x="5533185" y="3282183"/>
            <a:ext cx="1155652" cy="2128636"/>
          </a:xfrm>
          <a:custGeom>
            <a:avLst/>
            <a:gdLst/>
            <a:ahLst/>
            <a:cxnLst/>
            <a:rect l="0" t="0" r="r" b="b"/>
            <a:pathLst>
              <a:path w="21600" h="21600" extrusionOk="0">
                <a:moveTo>
                  <a:pt x="19211" y="0"/>
                </a:moveTo>
                <a:lnTo>
                  <a:pt x="0" y="20894"/>
                </a:lnTo>
                <a:lnTo>
                  <a:pt x="2389" y="21600"/>
                </a:lnTo>
                <a:lnTo>
                  <a:pt x="21600" y="706"/>
                </a:lnTo>
                <a:cubicBezTo>
                  <a:pt x="21600" y="706"/>
                  <a:pt x="19211" y="0"/>
                  <a:pt x="19211" y="0"/>
                </a:cubicBezTo>
                <a:close/>
              </a:path>
            </a:pathLst>
          </a:custGeom>
          <a:solidFill>
            <a:schemeClr val="bg1"/>
          </a:solidFill>
          <a:ln w="6350" cap="flat">
            <a:solidFill>
              <a:schemeClr val="accent2"/>
            </a:solid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21412315" flipH="1">
            <a:off x="4514601" y="3382558"/>
            <a:ext cx="2048794" cy="2059100"/>
          </a:xfrm>
          <a:custGeom>
            <a:avLst/>
            <a:gdLst/>
            <a:ahLst/>
            <a:cxnLst/>
            <a:rect l="0" t="0" r="r" b="b"/>
            <a:pathLst>
              <a:path w="21600" h="21600" extrusionOk="0">
                <a:moveTo>
                  <a:pt x="10836" y="0"/>
                </a:moveTo>
                <a:lnTo>
                  <a:pt x="0" y="21600"/>
                </a:lnTo>
                <a:lnTo>
                  <a:pt x="21600" y="18579"/>
                </a:lnTo>
                <a:cubicBezTo>
                  <a:pt x="21600" y="18579"/>
                  <a:pt x="10836" y="0"/>
                  <a:pt x="10836" y="0"/>
                </a:cubicBezTo>
                <a:close/>
              </a:path>
            </a:pathLst>
          </a:custGeom>
          <a:solidFill>
            <a:schemeClr val="accent2"/>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21412315" flipH="1">
            <a:off x="4925071" y="4285112"/>
            <a:ext cx="646997" cy="1109658"/>
          </a:xfrm>
          <a:custGeom>
            <a:avLst/>
            <a:gdLst/>
            <a:ahLst/>
            <a:cxnLst/>
            <a:rect l="0" t="0" r="r" b="b"/>
            <a:pathLst>
              <a:path w="21600" h="21600" extrusionOk="0">
                <a:moveTo>
                  <a:pt x="17332" y="0"/>
                </a:moveTo>
                <a:lnTo>
                  <a:pt x="0" y="20246"/>
                </a:lnTo>
                <a:lnTo>
                  <a:pt x="4266" y="21600"/>
                </a:lnTo>
                <a:lnTo>
                  <a:pt x="21600" y="1354"/>
                </a:lnTo>
                <a:cubicBezTo>
                  <a:pt x="21600" y="1354"/>
                  <a:pt x="17332" y="0"/>
                  <a:pt x="17332" y="0"/>
                </a:cubicBezTo>
                <a:close/>
              </a:path>
            </a:pathLst>
          </a:custGeom>
          <a:solidFill>
            <a:schemeClr val="bg1"/>
          </a:solidFill>
          <a:ln w="6350" cap="flat">
            <a:solidFill>
              <a:schemeClr val="accent1"/>
            </a:solid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21412315" flipH="1">
            <a:off x="4415953" y="4367944"/>
            <a:ext cx="1034837" cy="1040122"/>
          </a:xfrm>
          <a:custGeom>
            <a:avLst/>
            <a:gdLst/>
            <a:ahLst/>
            <a:cxnLst/>
            <a:rect l="0" t="0" r="r" b="b"/>
            <a:pathLst>
              <a:path w="21600" h="21600" extrusionOk="0">
                <a:moveTo>
                  <a:pt x="10838" y="0"/>
                </a:moveTo>
                <a:lnTo>
                  <a:pt x="0" y="21600"/>
                </a:lnTo>
                <a:lnTo>
                  <a:pt x="21600" y="18579"/>
                </a:lnTo>
                <a:cubicBezTo>
                  <a:pt x="21600" y="18579"/>
                  <a:pt x="10838" y="0"/>
                  <a:pt x="10838"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4810150" y="4788079"/>
            <a:ext cx="268324" cy="268318"/>
          </a:xfrm>
          <a:custGeom>
            <a:avLst/>
            <a:gdLst>
              <a:gd name="connsiteX0" fmla="*/ 1615928 w 1831861"/>
              <a:gd name="connsiteY0" fmla="*/ 1170309 h 1831823"/>
              <a:gd name="connsiteX1" fmla="*/ 1800618 w 1831861"/>
              <a:gd name="connsiteY1" fmla="*/ 1263273 h 1831823"/>
              <a:gd name="connsiteX2" fmla="*/ 1831860 w 1831861"/>
              <a:gd name="connsiteY2" fmla="*/ 1313851 h 1831823"/>
              <a:gd name="connsiteX3" fmla="*/ 1801380 w 1831861"/>
              <a:gd name="connsiteY3" fmla="*/ 1364238 h 1831823"/>
              <a:gd name="connsiteX4" fmla="*/ 938891 w 1831861"/>
              <a:gd name="connsiteY4" fmla="*/ 1824867 h 1831823"/>
              <a:gd name="connsiteX5" fmla="*/ 911650 w 1831861"/>
              <a:gd name="connsiteY5" fmla="*/ 1831820 h 1831823"/>
              <a:gd name="connsiteX6" fmla="*/ 884027 w 1831861"/>
              <a:gd name="connsiteY6" fmla="*/ 1824867 h 1831823"/>
              <a:gd name="connsiteX7" fmla="*/ 30587 w 1831861"/>
              <a:gd name="connsiteY7" fmla="*/ 1364143 h 1831823"/>
              <a:gd name="connsiteX8" fmla="*/ 6870 w 1831861"/>
              <a:gd name="connsiteY8" fmla="*/ 1340235 h 1831823"/>
              <a:gd name="connsiteX9" fmla="*/ 6775 w 1831861"/>
              <a:gd name="connsiteY9" fmla="*/ 1340054 h 1831823"/>
              <a:gd name="connsiteX10" fmla="*/ 32016 w 1831861"/>
              <a:gd name="connsiteY10" fmla="*/ 1263273 h 1831823"/>
              <a:gd name="connsiteX11" fmla="*/ 216039 w 1831861"/>
              <a:gd name="connsiteY11" fmla="*/ 1171738 h 1831823"/>
              <a:gd name="connsiteX12" fmla="*/ 834592 w 1831861"/>
              <a:gd name="connsiteY12" fmla="*/ 1505875 h 1831823"/>
              <a:gd name="connsiteX13" fmla="*/ 835069 w 1831861"/>
              <a:gd name="connsiteY13" fmla="*/ 1505875 h 1831823"/>
              <a:gd name="connsiteX14" fmla="*/ 911269 w 1831861"/>
              <a:gd name="connsiteY14" fmla="*/ 1524925 h 1831823"/>
              <a:gd name="connsiteX15" fmla="*/ 988326 w 1831861"/>
              <a:gd name="connsiteY15" fmla="*/ 1505303 h 1831823"/>
              <a:gd name="connsiteX16" fmla="*/ 1615643 w 1831861"/>
              <a:gd name="connsiteY16" fmla="*/ 763591 h 1831823"/>
              <a:gd name="connsiteX17" fmla="*/ 1800427 w 1831861"/>
              <a:gd name="connsiteY17" fmla="*/ 856555 h 1831823"/>
              <a:gd name="connsiteX18" fmla="*/ 1823002 w 1831861"/>
              <a:gd name="connsiteY18" fmla="*/ 877605 h 1831823"/>
              <a:gd name="connsiteX19" fmla="*/ 1828145 w 1831861"/>
              <a:gd name="connsiteY19" fmla="*/ 887987 h 1831823"/>
              <a:gd name="connsiteX20" fmla="*/ 1827859 w 1831861"/>
              <a:gd name="connsiteY20" fmla="*/ 887416 h 1831823"/>
              <a:gd name="connsiteX21" fmla="*/ 1831574 w 1831861"/>
              <a:gd name="connsiteY21" fmla="*/ 906466 h 1831823"/>
              <a:gd name="connsiteX22" fmla="*/ 1805571 w 1831861"/>
              <a:gd name="connsiteY22" fmla="*/ 954091 h 1831823"/>
              <a:gd name="connsiteX23" fmla="*/ 1801094 w 1831861"/>
              <a:gd name="connsiteY23" fmla="*/ 956758 h 1831823"/>
              <a:gd name="connsiteX24" fmla="*/ 1668697 w 1831861"/>
              <a:gd name="connsiteY24" fmla="*/ 1027529 h 1831823"/>
              <a:gd name="connsiteX25" fmla="*/ 1503819 w 1831861"/>
              <a:gd name="connsiteY25" fmla="*/ 1115540 h 1831823"/>
              <a:gd name="connsiteX26" fmla="*/ 938129 w 1831861"/>
              <a:gd name="connsiteY26" fmla="*/ 1417673 h 1831823"/>
              <a:gd name="connsiteX27" fmla="*/ 910983 w 1831861"/>
              <a:gd name="connsiteY27" fmla="*/ 1424626 h 1831823"/>
              <a:gd name="connsiteX28" fmla="*/ 883361 w 1831861"/>
              <a:gd name="connsiteY28" fmla="*/ 1417673 h 1831823"/>
              <a:gd name="connsiteX29" fmla="*/ 402062 w 1831861"/>
              <a:gd name="connsiteY29" fmla="*/ 1157736 h 1831823"/>
              <a:gd name="connsiteX30" fmla="*/ 327005 w 1831861"/>
              <a:gd name="connsiteY30" fmla="*/ 1117254 h 1831823"/>
              <a:gd name="connsiteX31" fmla="*/ 29921 w 1831861"/>
              <a:gd name="connsiteY31" fmla="*/ 956758 h 1831823"/>
              <a:gd name="connsiteX32" fmla="*/ 22777 w 1831861"/>
              <a:gd name="connsiteY32" fmla="*/ 952091 h 1831823"/>
              <a:gd name="connsiteX33" fmla="*/ 18395 w 1831861"/>
              <a:gd name="connsiteY33" fmla="*/ 948471 h 1831823"/>
              <a:gd name="connsiteX34" fmla="*/ 6298 w 1831861"/>
              <a:gd name="connsiteY34" fmla="*/ 932945 h 1831823"/>
              <a:gd name="connsiteX35" fmla="*/ 1346 w 1831861"/>
              <a:gd name="connsiteY35" fmla="*/ 919515 h 1831823"/>
              <a:gd name="connsiteX36" fmla="*/ 679 w 1831861"/>
              <a:gd name="connsiteY36" fmla="*/ 916467 h 1831823"/>
              <a:gd name="connsiteX37" fmla="*/ 107 w 1831861"/>
              <a:gd name="connsiteY37" fmla="*/ 911324 h 1831823"/>
              <a:gd name="connsiteX38" fmla="*/ 107 w 1831861"/>
              <a:gd name="connsiteY38" fmla="*/ 908466 h 1831823"/>
              <a:gd name="connsiteX39" fmla="*/ 31445 w 1831861"/>
              <a:gd name="connsiteY39" fmla="*/ 855888 h 1831823"/>
              <a:gd name="connsiteX40" fmla="*/ 215563 w 1831861"/>
              <a:gd name="connsiteY40" fmla="*/ 764162 h 1831823"/>
              <a:gd name="connsiteX41" fmla="*/ 609517 w 1831861"/>
              <a:gd name="connsiteY41" fmla="*/ 977237 h 1831823"/>
              <a:gd name="connsiteX42" fmla="*/ 834592 w 1831861"/>
              <a:gd name="connsiteY42" fmla="*/ 1098776 h 1831823"/>
              <a:gd name="connsiteX43" fmla="*/ 835069 w 1831861"/>
              <a:gd name="connsiteY43" fmla="*/ 1098776 h 1831823"/>
              <a:gd name="connsiteX44" fmla="*/ 911269 w 1831861"/>
              <a:gd name="connsiteY44" fmla="*/ 1117826 h 1831823"/>
              <a:gd name="connsiteX45" fmla="*/ 988421 w 1831861"/>
              <a:gd name="connsiteY45" fmla="*/ 1098204 h 1831823"/>
              <a:gd name="connsiteX46" fmla="*/ 1221594 w 1831861"/>
              <a:gd name="connsiteY46" fmla="*/ 973712 h 1831823"/>
              <a:gd name="connsiteX47" fmla="*/ 920508 w 1831861"/>
              <a:gd name="connsiteY47" fmla="*/ 0 h 1831823"/>
              <a:gd name="connsiteX48" fmla="*/ 946511 w 1831861"/>
              <a:gd name="connsiteY48" fmla="*/ 6258 h 1831823"/>
              <a:gd name="connsiteX49" fmla="*/ 1800522 w 1831861"/>
              <a:gd name="connsiteY49" fmla="*/ 441932 h 1831823"/>
              <a:gd name="connsiteX50" fmla="*/ 1831860 w 1831861"/>
              <a:gd name="connsiteY50" fmla="*/ 492986 h 1831823"/>
              <a:gd name="connsiteX51" fmla="*/ 1801380 w 1831861"/>
              <a:gd name="connsiteY51" fmla="*/ 543944 h 1831823"/>
              <a:gd name="connsiteX52" fmla="*/ 938605 w 1831861"/>
              <a:gd name="connsiteY52" fmla="*/ 1010669 h 1831823"/>
              <a:gd name="connsiteX53" fmla="*/ 911459 w 1831861"/>
              <a:gd name="connsiteY53" fmla="*/ 1017622 h 1831823"/>
              <a:gd name="connsiteX54" fmla="*/ 883836 w 1831861"/>
              <a:gd name="connsiteY54" fmla="*/ 1010669 h 1831823"/>
              <a:gd name="connsiteX55" fmla="*/ 30301 w 1831861"/>
              <a:gd name="connsiteY55" fmla="*/ 543944 h 1831823"/>
              <a:gd name="connsiteX56" fmla="*/ 30396 w 1831861"/>
              <a:gd name="connsiteY56" fmla="*/ 543944 h 1831823"/>
              <a:gd name="connsiteX57" fmla="*/ 6546 w 1831861"/>
              <a:gd name="connsiteY57" fmla="*/ 519513 h 1831823"/>
              <a:gd name="connsiteX58" fmla="*/ 31635 w 1831861"/>
              <a:gd name="connsiteY58" fmla="*/ 441551 h 1831823"/>
              <a:gd name="connsiteX59" fmla="*/ 894504 w 1831861"/>
              <a:gd name="connsiteY59" fmla="*/ 6258 h 1831823"/>
              <a:gd name="connsiteX60" fmla="*/ 920508 w 1831861"/>
              <a:gd name="connsiteY60" fmla="*/ 0 h 1831823"/>
            </a:gdLst>
            <a:ahLst/>
            <a:cxnLst/>
            <a:rect l="l" t="t" r="r" b="b"/>
            <a:pathLst>
              <a:path w="1831861" h="1831823">
                <a:moveTo>
                  <a:pt x="1615928" y="1170309"/>
                </a:moveTo>
                <a:lnTo>
                  <a:pt x="1800618" y="1263273"/>
                </a:lnTo>
                <a:cubicBezTo>
                  <a:pt x="1819563" y="1273074"/>
                  <a:pt x="1831574" y="1292515"/>
                  <a:pt x="1831860" y="1313851"/>
                </a:cubicBezTo>
                <a:cubicBezTo>
                  <a:pt x="1831803" y="1334986"/>
                  <a:pt x="1820078" y="1354370"/>
                  <a:pt x="1801380" y="1364238"/>
                </a:cubicBezTo>
                <a:lnTo>
                  <a:pt x="938891" y="1824867"/>
                </a:lnTo>
                <a:cubicBezTo>
                  <a:pt x="930576" y="1829525"/>
                  <a:pt x="921184" y="1831925"/>
                  <a:pt x="911650" y="1831820"/>
                </a:cubicBezTo>
                <a:cubicBezTo>
                  <a:pt x="902010" y="1831820"/>
                  <a:pt x="892514" y="1829429"/>
                  <a:pt x="884027" y="1824867"/>
                </a:cubicBezTo>
                <a:lnTo>
                  <a:pt x="30587" y="1364143"/>
                </a:lnTo>
                <a:cubicBezTo>
                  <a:pt x="20529" y="1358647"/>
                  <a:pt x="12290" y="1350341"/>
                  <a:pt x="6870" y="1340235"/>
                </a:cubicBezTo>
                <a:cubicBezTo>
                  <a:pt x="6841" y="1340178"/>
                  <a:pt x="6813" y="1340111"/>
                  <a:pt x="6775" y="1340054"/>
                </a:cubicBezTo>
                <a:cubicBezTo>
                  <a:pt x="-7456" y="1311879"/>
                  <a:pt x="3841" y="1277503"/>
                  <a:pt x="32016" y="1263273"/>
                </a:cubicBezTo>
                <a:lnTo>
                  <a:pt x="216039" y="1171738"/>
                </a:lnTo>
                <a:lnTo>
                  <a:pt x="834592" y="1505875"/>
                </a:lnTo>
                <a:lnTo>
                  <a:pt x="835069" y="1505875"/>
                </a:lnTo>
                <a:cubicBezTo>
                  <a:pt x="858557" y="1518295"/>
                  <a:pt x="884703" y="1524829"/>
                  <a:pt x="911269" y="1524925"/>
                </a:cubicBezTo>
                <a:cubicBezTo>
                  <a:pt x="938196" y="1524972"/>
                  <a:pt x="964694" y="1518219"/>
                  <a:pt x="988326" y="1505303"/>
                </a:cubicBezTo>
                <a:close/>
                <a:moveTo>
                  <a:pt x="1615643" y="763591"/>
                </a:moveTo>
                <a:lnTo>
                  <a:pt x="1800427" y="856555"/>
                </a:lnTo>
                <a:cubicBezTo>
                  <a:pt x="1809743" y="861365"/>
                  <a:pt x="1817554" y="868652"/>
                  <a:pt x="1823002" y="877605"/>
                </a:cubicBezTo>
                <a:cubicBezTo>
                  <a:pt x="1825097" y="880863"/>
                  <a:pt x="1826821" y="884349"/>
                  <a:pt x="1828145" y="887987"/>
                </a:cubicBezTo>
                <a:lnTo>
                  <a:pt x="1827859" y="887416"/>
                </a:lnTo>
                <a:cubicBezTo>
                  <a:pt x="1830145" y="893512"/>
                  <a:pt x="1831403" y="899951"/>
                  <a:pt x="1831574" y="906466"/>
                </a:cubicBezTo>
                <a:cubicBezTo>
                  <a:pt x="1831631" y="925744"/>
                  <a:pt x="1821821" y="943718"/>
                  <a:pt x="1805571" y="954091"/>
                </a:cubicBezTo>
                <a:cubicBezTo>
                  <a:pt x="1804123" y="955053"/>
                  <a:pt x="1802628" y="955948"/>
                  <a:pt x="1801094" y="956758"/>
                </a:cubicBezTo>
                <a:lnTo>
                  <a:pt x="1668697" y="1027529"/>
                </a:lnTo>
                <a:lnTo>
                  <a:pt x="1503819" y="1115540"/>
                </a:lnTo>
                <a:lnTo>
                  <a:pt x="938129" y="1417673"/>
                </a:lnTo>
                <a:cubicBezTo>
                  <a:pt x="929833" y="1422302"/>
                  <a:pt x="920479" y="1424693"/>
                  <a:pt x="910983" y="1424626"/>
                </a:cubicBezTo>
                <a:cubicBezTo>
                  <a:pt x="901344" y="1424588"/>
                  <a:pt x="891866" y="1422207"/>
                  <a:pt x="883361" y="1417673"/>
                </a:cubicBezTo>
                <a:lnTo>
                  <a:pt x="402062" y="1157736"/>
                </a:lnTo>
                <a:lnTo>
                  <a:pt x="327005" y="1117254"/>
                </a:lnTo>
                <a:lnTo>
                  <a:pt x="29921" y="956758"/>
                </a:lnTo>
                <a:cubicBezTo>
                  <a:pt x="27539" y="955329"/>
                  <a:pt x="24967" y="953710"/>
                  <a:pt x="22777" y="952091"/>
                </a:cubicBezTo>
                <a:lnTo>
                  <a:pt x="18395" y="948471"/>
                </a:lnTo>
                <a:cubicBezTo>
                  <a:pt x="13499" y="944033"/>
                  <a:pt x="9404" y="938784"/>
                  <a:pt x="6298" y="932945"/>
                </a:cubicBezTo>
                <a:cubicBezTo>
                  <a:pt x="4003" y="928736"/>
                  <a:pt x="2336" y="924211"/>
                  <a:pt x="1346" y="919515"/>
                </a:cubicBezTo>
                <a:lnTo>
                  <a:pt x="679" y="916467"/>
                </a:lnTo>
                <a:lnTo>
                  <a:pt x="107" y="911324"/>
                </a:lnTo>
                <a:cubicBezTo>
                  <a:pt x="-36" y="910381"/>
                  <a:pt x="-36" y="909409"/>
                  <a:pt x="107" y="908466"/>
                </a:cubicBezTo>
                <a:cubicBezTo>
                  <a:pt x="-388" y="886387"/>
                  <a:pt x="11785" y="865956"/>
                  <a:pt x="31445" y="855888"/>
                </a:cubicBezTo>
                <a:lnTo>
                  <a:pt x="215563" y="764162"/>
                </a:lnTo>
                <a:lnTo>
                  <a:pt x="609517" y="977237"/>
                </a:lnTo>
                <a:lnTo>
                  <a:pt x="834592" y="1098776"/>
                </a:lnTo>
                <a:lnTo>
                  <a:pt x="835069" y="1098776"/>
                </a:lnTo>
                <a:cubicBezTo>
                  <a:pt x="858548" y="1111215"/>
                  <a:pt x="884704" y="1117750"/>
                  <a:pt x="911269" y="1117826"/>
                </a:cubicBezTo>
                <a:cubicBezTo>
                  <a:pt x="938234" y="1117921"/>
                  <a:pt x="964780" y="1111168"/>
                  <a:pt x="988421" y="1098204"/>
                </a:cubicBezTo>
                <a:lnTo>
                  <a:pt x="1221594" y="973712"/>
                </a:lnTo>
                <a:close/>
                <a:moveTo>
                  <a:pt x="920508" y="0"/>
                </a:moveTo>
                <a:cubicBezTo>
                  <a:pt x="929426" y="0"/>
                  <a:pt x="938343" y="2086"/>
                  <a:pt x="946511" y="6258"/>
                </a:cubicBezTo>
                <a:lnTo>
                  <a:pt x="1800522" y="441932"/>
                </a:lnTo>
                <a:cubicBezTo>
                  <a:pt x="1819553" y="451904"/>
                  <a:pt x="1831583" y="471507"/>
                  <a:pt x="1831860" y="492986"/>
                </a:cubicBezTo>
                <a:cubicBezTo>
                  <a:pt x="1832012" y="514331"/>
                  <a:pt x="1820258" y="533981"/>
                  <a:pt x="1801380" y="543944"/>
                </a:cubicBezTo>
                <a:lnTo>
                  <a:pt x="938605" y="1010669"/>
                </a:lnTo>
                <a:cubicBezTo>
                  <a:pt x="930328" y="1015327"/>
                  <a:pt x="920965" y="1017727"/>
                  <a:pt x="911459" y="1017622"/>
                </a:cubicBezTo>
                <a:cubicBezTo>
                  <a:pt x="901820" y="1017604"/>
                  <a:pt x="892333" y="1015213"/>
                  <a:pt x="883836" y="1010669"/>
                </a:cubicBezTo>
                <a:lnTo>
                  <a:pt x="30301" y="543944"/>
                </a:lnTo>
                <a:lnTo>
                  <a:pt x="30396" y="543944"/>
                </a:lnTo>
                <a:cubicBezTo>
                  <a:pt x="20176" y="538382"/>
                  <a:pt x="11861" y="529866"/>
                  <a:pt x="6546" y="519513"/>
                </a:cubicBezTo>
                <a:cubicBezTo>
                  <a:pt x="-8056" y="491062"/>
                  <a:pt x="3174" y="456152"/>
                  <a:pt x="31635" y="441551"/>
                </a:cubicBezTo>
                <a:lnTo>
                  <a:pt x="894504" y="6258"/>
                </a:lnTo>
                <a:cubicBezTo>
                  <a:pt x="902672" y="2086"/>
                  <a:pt x="911590" y="0"/>
                  <a:pt x="920508" y="0"/>
                </a:cubicBezTo>
                <a:close/>
              </a:path>
            </a:pathLst>
          </a:custGeom>
          <a:solidFill>
            <a:schemeClr val="bg1"/>
          </a:solidFill>
          <a:ln w="9525" cap="flat">
            <a:noFill/>
            <a:miter/>
          </a:ln>
        </p:spPr>
        <p:txBody>
          <a:bodyPr vert="horz" wrap="square" lIns="91440" tIns="45720" rIns="91440" bIns="45720" rtlCol="0" anchor="ctr"/>
          <a:lstStyle/>
          <a:p>
            <a:pPr algn="l">
              <a:lnSpc>
                <a:spcPct val="130000"/>
              </a:lnSpc>
            </a:pPr>
            <a:endParaRPr kumimoji="1" lang="zh-CN" altLang="en-US"/>
          </a:p>
        </p:txBody>
      </p:sp>
      <p:sp>
        <p:nvSpPr>
          <p:cNvPr id="10" name="标题 1"/>
          <p:cNvSpPr txBox="1"/>
          <p:nvPr/>
        </p:nvSpPr>
        <p:spPr>
          <a:xfrm>
            <a:off x="5607567" y="4403029"/>
            <a:ext cx="268324" cy="268318"/>
          </a:xfrm>
          <a:custGeom>
            <a:avLst/>
            <a:gdLst>
              <a:gd name="connsiteX0" fmla="*/ 1615928 w 1831861"/>
              <a:gd name="connsiteY0" fmla="*/ 1170309 h 1831823"/>
              <a:gd name="connsiteX1" fmla="*/ 1800618 w 1831861"/>
              <a:gd name="connsiteY1" fmla="*/ 1263273 h 1831823"/>
              <a:gd name="connsiteX2" fmla="*/ 1831860 w 1831861"/>
              <a:gd name="connsiteY2" fmla="*/ 1313851 h 1831823"/>
              <a:gd name="connsiteX3" fmla="*/ 1801380 w 1831861"/>
              <a:gd name="connsiteY3" fmla="*/ 1364238 h 1831823"/>
              <a:gd name="connsiteX4" fmla="*/ 938891 w 1831861"/>
              <a:gd name="connsiteY4" fmla="*/ 1824867 h 1831823"/>
              <a:gd name="connsiteX5" fmla="*/ 911650 w 1831861"/>
              <a:gd name="connsiteY5" fmla="*/ 1831820 h 1831823"/>
              <a:gd name="connsiteX6" fmla="*/ 884027 w 1831861"/>
              <a:gd name="connsiteY6" fmla="*/ 1824867 h 1831823"/>
              <a:gd name="connsiteX7" fmla="*/ 30587 w 1831861"/>
              <a:gd name="connsiteY7" fmla="*/ 1364143 h 1831823"/>
              <a:gd name="connsiteX8" fmla="*/ 6870 w 1831861"/>
              <a:gd name="connsiteY8" fmla="*/ 1340235 h 1831823"/>
              <a:gd name="connsiteX9" fmla="*/ 6775 w 1831861"/>
              <a:gd name="connsiteY9" fmla="*/ 1340054 h 1831823"/>
              <a:gd name="connsiteX10" fmla="*/ 32016 w 1831861"/>
              <a:gd name="connsiteY10" fmla="*/ 1263273 h 1831823"/>
              <a:gd name="connsiteX11" fmla="*/ 216039 w 1831861"/>
              <a:gd name="connsiteY11" fmla="*/ 1171738 h 1831823"/>
              <a:gd name="connsiteX12" fmla="*/ 834592 w 1831861"/>
              <a:gd name="connsiteY12" fmla="*/ 1505875 h 1831823"/>
              <a:gd name="connsiteX13" fmla="*/ 835069 w 1831861"/>
              <a:gd name="connsiteY13" fmla="*/ 1505875 h 1831823"/>
              <a:gd name="connsiteX14" fmla="*/ 911269 w 1831861"/>
              <a:gd name="connsiteY14" fmla="*/ 1524925 h 1831823"/>
              <a:gd name="connsiteX15" fmla="*/ 988326 w 1831861"/>
              <a:gd name="connsiteY15" fmla="*/ 1505303 h 1831823"/>
              <a:gd name="connsiteX16" fmla="*/ 1615643 w 1831861"/>
              <a:gd name="connsiteY16" fmla="*/ 763591 h 1831823"/>
              <a:gd name="connsiteX17" fmla="*/ 1800427 w 1831861"/>
              <a:gd name="connsiteY17" fmla="*/ 856555 h 1831823"/>
              <a:gd name="connsiteX18" fmla="*/ 1823002 w 1831861"/>
              <a:gd name="connsiteY18" fmla="*/ 877605 h 1831823"/>
              <a:gd name="connsiteX19" fmla="*/ 1828145 w 1831861"/>
              <a:gd name="connsiteY19" fmla="*/ 887987 h 1831823"/>
              <a:gd name="connsiteX20" fmla="*/ 1827859 w 1831861"/>
              <a:gd name="connsiteY20" fmla="*/ 887416 h 1831823"/>
              <a:gd name="connsiteX21" fmla="*/ 1831574 w 1831861"/>
              <a:gd name="connsiteY21" fmla="*/ 906466 h 1831823"/>
              <a:gd name="connsiteX22" fmla="*/ 1805571 w 1831861"/>
              <a:gd name="connsiteY22" fmla="*/ 954091 h 1831823"/>
              <a:gd name="connsiteX23" fmla="*/ 1801094 w 1831861"/>
              <a:gd name="connsiteY23" fmla="*/ 956758 h 1831823"/>
              <a:gd name="connsiteX24" fmla="*/ 1668697 w 1831861"/>
              <a:gd name="connsiteY24" fmla="*/ 1027529 h 1831823"/>
              <a:gd name="connsiteX25" fmla="*/ 1503819 w 1831861"/>
              <a:gd name="connsiteY25" fmla="*/ 1115540 h 1831823"/>
              <a:gd name="connsiteX26" fmla="*/ 938129 w 1831861"/>
              <a:gd name="connsiteY26" fmla="*/ 1417673 h 1831823"/>
              <a:gd name="connsiteX27" fmla="*/ 910983 w 1831861"/>
              <a:gd name="connsiteY27" fmla="*/ 1424626 h 1831823"/>
              <a:gd name="connsiteX28" fmla="*/ 883361 w 1831861"/>
              <a:gd name="connsiteY28" fmla="*/ 1417673 h 1831823"/>
              <a:gd name="connsiteX29" fmla="*/ 402062 w 1831861"/>
              <a:gd name="connsiteY29" fmla="*/ 1157736 h 1831823"/>
              <a:gd name="connsiteX30" fmla="*/ 327005 w 1831861"/>
              <a:gd name="connsiteY30" fmla="*/ 1117254 h 1831823"/>
              <a:gd name="connsiteX31" fmla="*/ 29921 w 1831861"/>
              <a:gd name="connsiteY31" fmla="*/ 956758 h 1831823"/>
              <a:gd name="connsiteX32" fmla="*/ 22777 w 1831861"/>
              <a:gd name="connsiteY32" fmla="*/ 952091 h 1831823"/>
              <a:gd name="connsiteX33" fmla="*/ 18395 w 1831861"/>
              <a:gd name="connsiteY33" fmla="*/ 948471 h 1831823"/>
              <a:gd name="connsiteX34" fmla="*/ 6298 w 1831861"/>
              <a:gd name="connsiteY34" fmla="*/ 932945 h 1831823"/>
              <a:gd name="connsiteX35" fmla="*/ 1346 w 1831861"/>
              <a:gd name="connsiteY35" fmla="*/ 919515 h 1831823"/>
              <a:gd name="connsiteX36" fmla="*/ 679 w 1831861"/>
              <a:gd name="connsiteY36" fmla="*/ 916467 h 1831823"/>
              <a:gd name="connsiteX37" fmla="*/ 107 w 1831861"/>
              <a:gd name="connsiteY37" fmla="*/ 911324 h 1831823"/>
              <a:gd name="connsiteX38" fmla="*/ 107 w 1831861"/>
              <a:gd name="connsiteY38" fmla="*/ 908466 h 1831823"/>
              <a:gd name="connsiteX39" fmla="*/ 31445 w 1831861"/>
              <a:gd name="connsiteY39" fmla="*/ 855888 h 1831823"/>
              <a:gd name="connsiteX40" fmla="*/ 215563 w 1831861"/>
              <a:gd name="connsiteY40" fmla="*/ 764162 h 1831823"/>
              <a:gd name="connsiteX41" fmla="*/ 609517 w 1831861"/>
              <a:gd name="connsiteY41" fmla="*/ 977237 h 1831823"/>
              <a:gd name="connsiteX42" fmla="*/ 834592 w 1831861"/>
              <a:gd name="connsiteY42" fmla="*/ 1098776 h 1831823"/>
              <a:gd name="connsiteX43" fmla="*/ 835069 w 1831861"/>
              <a:gd name="connsiteY43" fmla="*/ 1098776 h 1831823"/>
              <a:gd name="connsiteX44" fmla="*/ 911269 w 1831861"/>
              <a:gd name="connsiteY44" fmla="*/ 1117826 h 1831823"/>
              <a:gd name="connsiteX45" fmla="*/ 988421 w 1831861"/>
              <a:gd name="connsiteY45" fmla="*/ 1098204 h 1831823"/>
              <a:gd name="connsiteX46" fmla="*/ 1221594 w 1831861"/>
              <a:gd name="connsiteY46" fmla="*/ 973712 h 1831823"/>
              <a:gd name="connsiteX47" fmla="*/ 920508 w 1831861"/>
              <a:gd name="connsiteY47" fmla="*/ 0 h 1831823"/>
              <a:gd name="connsiteX48" fmla="*/ 946511 w 1831861"/>
              <a:gd name="connsiteY48" fmla="*/ 6258 h 1831823"/>
              <a:gd name="connsiteX49" fmla="*/ 1800522 w 1831861"/>
              <a:gd name="connsiteY49" fmla="*/ 441932 h 1831823"/>
              <a:gd name="connsiteX50" fmla="*/ 1831860 w 1831861"/>
              <a:gd name="connsiteY50" fmla="*/ 492986 h 1831823"/>
              <a:gd name="connsiteX51" fmla="*/ 1801380 w 1831861"/>
              <a:gd name="connsiteY51" fmla="*/ 543944 h 1831823"/>
              <a:gd name="connsiteX52" fmla="*/ 938605 w 1831861"/>
              <a:gd name="connsiteY52" fmla="*/ 1010669 h 1831823"/>
              <a:gd name="connsiteX53" fmla="*/ 911459 w 1831861"/>
              <a:gd name="connsiteY53" fmla="*/ 1017622 h 1831823"/>
              <a:gd name="connsiteX54" fmla="*/ 883836 w 1831861"/>
              <a:gd name="connsiteY54" fmla="*/ 1010669 h 1831823"/>
              <a:gd name="connsiteX55" fmla="*/ 30301 w 1831861"/>
              <a:gd name="connsiteY55" fmla="*/ 543944 h 1831823"/>
              <a:gd name="connsiteX56" fmla="*/ 30396 w 1831861"/>
              <a:gd name="connsiteY56" fmla="*/ 543944 h 1831823"/>
              <a:gd name="connsiteX57" fmla="*/ 6546 w 1831861"/>
              <a:gd name="connsiteY57" fmla="*/ 519513 h 1831823"/>
              <a:gd name="connsiteX58" fmla="*/ 31635 w 1831861"/>
              <a:gd name="connsiteY58" fmla="*/ 441551 h 1831823"/>
              <a:gd name="connsiteX59" fmla="*/ 894504 w 1831861"/>
              <a:gd name="connsiteY59" fmla="*/ 6258 h 1831823"/>
              <a:gd name="connsiteX60" fmla="*/ 920508 w 1831861"/>
              <a:gd name="connsiteY60" fmla="*/ 0 h 1831823"/>
            </a:gdLst>
            <a:ahLst/>
            <a:cxnLst/>
            <a:rect l="l" t="t" r="r" b="b"/>
            <a:pathLst>
              <a:path w="1831861" h="1831823">
                <a:moveTo>
                  <a:pt x="1615928" y="1170309"/>
                </a:moveTo>
                <a:lnTo>
                  <a:pt x="1800618" y="1263273"/>
                </a:lnTo>
                <a:cubicBezTo>
                  <a:pt x="1819563" y="1273074"/>
                  <a:pt x="1831574" y="1292515"/>
                  <a:pt x="1831860" y="1313851"/>
                </a:cubicBezTo>
                <a:cubicBezTo>
                  <a:pt x="1831803" y="1334986"/>
                  <a:pt x="1820078" y="1354370"/>
                  <a:pt x="1801380" y="1364238"/>
                </a:cubicBezTo>
                <a:lnTo>
                  <a:pt x="938891" y="1824867"/>
                </a:lnTo>
                <a:cubicBezTo>
                  <a:pt x="930576" y="1829525"/>
                  <a:pt x="921184" y="1831925"/>
                  <a:pt x="911650" y="1831820"/>
                </a:cubicBezTo>
                <a:cubicBezTo>
                  <a:pt x="902010" y="1831820"/>
                  <a:pt x="892514" y="1829429"/>
                  <a:pt x="884027" y="1824867"/>
                </a:cubicBezTo>
                <a:lnTo>
                  <a:pt x="30587" y="1364143"/>
                </a:lnTo>
                <a:cubicBezTo>
                  <a:pt x="20529" y="1358647"/>
                  <a:pt x="12290" y="1350341"/>
                  <a:pt x="6870" y="1340235"/>
                </a:cubicBezTo>
                <a:cubicBezTo>
                  <a:pt x="6841" y="1340178"/>
                  <a:pt x="6813" y="1340111"/>
                  <a:pt x="6775" y="1340054"/>
                </a:cubicBezTo>
                <a:cubicBezTo>
                  <a:pt x="-7456" y="1311879"/>
                  <a:pt x="3841" y="1277503"/>
                  <a:pt x="32016" y="1263273"/>
                </a:cubicBezTo>
                <a:lnTo>
                  <a:pt x="216039" y="1171738"/>
                </a:lnTo>
                <a:lnTo>
                  <a:pt x="834592" y="1505875"/>
                </a:lnTo>
                <a:lnTo>
                  <a:pt x="835069" y="1505875"/>
                </a:lnTo>
                <a:cubicBezTo>
                  <a:pt x="858557" y="1518295"/>
                  <a:pt x="884703" y="1524829"/>
                  <a:pt x="911269" y="1524925"/>
                </a:cubicBezTo>
                <a:cubicBezTo>
                  <a:pt x="938196" y="1524972"/>
                  <a:pt x="964694" y="1518219"/>
                  <a:pt x="988326" y="1505303"/>
                </a:cubicBezTo>
                <a:close/>
                <a:moveTo>
                  <a:pt x="1615643" y="763591"/>
                </a:moveTo>
                <a:lnTo>
                  <a:pt x="1800427" y="856555"/>
                </a:lnTo>
                <a:cubicBezTo>
                  <a:pt x="1809743" y="861365"/>
                  <a:pt x="1817554" y="868652"/>
                  <a:pt x="1823002" y="877605"/>
                </a:cubicBezTo>
                <a:cubicBezTo>
                  <a:pt x="1825097" y="880863"/>
                  <a:pt x="1826821" y="884349"/>
                  <a:pt x="1828145" y="887987"/>
                </a:cubicBezTo>
                <a:lnTo>
                  <a:pt x="1827859" y="887416"/>
                </a:lnTo>
                <a:cubicBezTo>
                  <a:pt x="1830145" y="893512"/>
                  <a:pt x="1831403" y="899951"/>
                  <a:pt x="1831574" y="906466"/>
                </a:cubicBezTo>
                <a:cubicBezTo>
                  <a:pt x="1831631" y="925744"/>
                  <a:pt x="1821821" y="943718"/>
                  <a:pt x="1805571" y="954091"/>
                </a:cubicBezTo>
                <a:cubicBezTo>
                  <a:pt x="1804123" y="955053"/>
                  <a:pt x="1802628" y="955948"/>
                  <a:pt x="1801094" y="956758"/>
                </a:cubicBezTo>
                <a:lnTo>
                  <a:pt x="1668697" y="1027529"/>
                </a:lnTo>
                <a:lnTo>
                  <a:pt x="1503819" y="1115540"/>
                </a:lnTo>
                <a:lnTo>
                  <a:pt x="938129" y="1417673"/>
                </a:lnTo>
                <a:cubicBezTo>
                  <a:pt x="929833" y="1422302"/>
                  <a:pt x="920479" y="1424693"/>
                  <a:pt x="910983" y="1424626"/>
                </a:cubicBezTo>
                <a:cubicBezTo>
                  <a:pt x="901344" y="1424588"/>
                  <a:pt x="891866" y="1422207"/>
                  <a:pt x="883361" y="1417673"/>
                </a:cubicBezTo>
                <a:lnTo>
                  <a:pt x="402062" y="1157736"/>
                </a:lnTo>
                <a:lnTo>
                  <a:pt x="327005" y="1117254"/>
                </a:lnTo>
                <a:lnTo>
                  <a:pt x="29921" y="956758"/>
                </a:lnTo>
                <a:cubicBezTo>
                  <a:pt x="27539" y="955329"/>
                  <a:pt x="24967" y="953710"/>
                  <a:pt x="22777" y="952091"/>
                </a:cubicBezTo>
                <a:lnTo>
                  <a:pt x="18395" y="948471"/>
                </a:lnTo>
                <a:cubicBezTo>
                  <a:pt x="13499" y="944033"/>
                  <a:pt x="9404" y="938784"/>
                  <a:pt x="6298" y="932945"/>
                </a:cubicBezTo>
                <a:cubicBezTo>
                  <a:pt x="4003" y="928736"/>
                  <a:pt x="2336" y="924211"/>
                  <a:pt x="1346" y="919515"/>
                </a:cubicBezTo>
                <a:lnTo>
                  <a:pt x="679" y="916467"/>
                </a:lnTo>
                <a:lnTo>
                  <a:pt x="107" y="911324"/>
                </a:lnTo>
                <a:cubicBezTo>
                  <a:pt x="-36" y="910381"/>
                  <a:pt x="-36" y="909409"/>
                  <a:pt x="107" y="908466"/>
                </a:cubicBezTo>
                <a:cubicBezTo>
                  <a:pt x="-388" y="886387"/>
                  <a:pt x="11785" y="865956"/>
                  <a:pt x="31445" y="855888"/>
                </a:cubicBezTo>
                <a:lnTo>
                  <a:pt x="215563" y="764162"/>
                </a:lnTo>
                <a:lnTo>
                  <a:pt x="609517" y="977237"/>
                </a:lnTo>
                <a:lnTo>
                  <a:pt x="834592" y="1098776"/>
                </a:lnTo>
                <a:lnTo>
                  <a:pt x="835069" y="1098776"/>
                </a:lnTo>
                <a:cubicBezTo>
                  <a:pt x="858548" y="1111215"/>
                  <a:pt x="884704" y="1117750"/>
                  <a:pt x="911269" y="1117826"/>
                </a:cubicBezTo>
                <a:cubicBezTo>
                  <a:pt x="938234" y="1117921"/>
                  <a:pt x="964780" y="1111168"/>
                  <a:pt x="988421" y="1098204"/>
                </a:cubicBezTo>
                <a:lnTo>
                  <a:pt x="1221594" y="973712"/>
                </a:lnTo>
                <a:close/>
                <a:moveTo>
                  <a:pt x="920508" y="0"/>
                </a:moveTo>
                <a:cubicBezTo>
                  <a:pt x="929426" y="0"/>
                  <a:pt x="938343" y="2086"/>
                  <a:pt x="946511" y="6258"/>
                </a:cubicBezTo>
                <a:lnTo>
                  <a:pt x="1800522" y="441932"/>
                </a:lnTo>
                <a:cubicBezTo>
                  <a:pt x="1819553" y="451904"/>
                  <a:pt x="1831583" y="471507"/>
                  <a:pt x="1831860" y="492986"/>
                </a:cubicBezTo>
                <a:cubicBezTo>
                  <a:pt x="1832012" y="514331"/>
                  <a:pt x="1820258" y="533981"/>
                  <a:pt x="1801380" y="543944"/>
                </a:cubicBezTo>
                <a:lnTo>
                  <a:pt x="938605" y="1010669"/>
                </a:lnTo>
                <a:cubicBezTo>
                  <a:pt x="930328" y="1015327"/>
                  <a:pt x="920965" y="1017727"/>
                  <a:pt x="911459" y="1017622"/>
                </a:cubicBezTo>
                <a:cubicBezTo>
                  <a:pt x="901820" y="1017604"/>
                  <a:pt x="892333" y="1015213"/>
                  <a:pt x="883836" y="1010669"/>
                </a:cubicBezTo>
                <a:lnTo>
                  <a:pt x="30301" y="543944"/>
                </a:lnTo>
                <a:lnTo>
                  <a:pt x="30396" y="543944"/>
                </a:lnTo>
                <a:cubicBezTo>
                  <a:pt x="20176" y="538382"/>
                  <a:pt x="11861" y="529866"/>
                  <a:pt x="6546" y="519513"/>
                </a:cubicBezTo>
                <a:cubicBezTo>
                  <a:pt x="-8056" y="491062"/>
                  <a:pt x="3174" y="456152"/>
                  <a:pt x="31635" y="441551"/>
                </a:cubicBezTo>
                <a:lnTo>
                  <a:pt x="894504" y="6258"/>
                </a:lnTo>
                <a:cubicBezTo>
                  <a:pt x="902672" y="2086"/>
                  <a:pt x="911590" y="0"/>
                  <a:pt x="920508" y="0"/>
                </a:cubicBezTo>
                <a:close/>
              </a:path>
            </a:pathLst>
          </a:custGeom>
          <a:solidFill>
            <a:schemeClr val="bg1"/>
          </a:solidFill>
          <a:ln w="9525" cap="flat">
            <a:noFill/>
            <a:miter/>
          </a:ln>
        </p:spPr>
        <p:txBody>
          <a:bodyPr vert="horz" wrap="square" lIns="91440" tIns="45720" rIns="91440" bIns="45720" rtlCol="0" anchor="ctr"/>
          <a:lstStyle/>
          <a:p>
            <a:pPr algn="l">
              <a:lnSpc>
                <a:spcPct val="130000"/>
              </a:lnSpc>
            </a:pPr>
            <a:endParaRPr kumimoji="1" lang="zh-CN" altLang="en-US"/>
          </a:p>
        </p:txBody>
      </p:sp>
      <p:sp>
        <p:nvSpPr>
          <p:cNvPr id="11" name="标题 1"/>
          <p:cNvSpPr txBox="1"/>
          <p:nvPr/>
        </p:nvSpPr>
        <p:spPr>
          <a:xfrm>
            <a:off x="6423219" y="3945700"/>
            <a:ext cx="268324" cy="268318"/>
          </a:xfrm>
          <a:custGeom>
            <a:avLst/>
            <a:gdLst>
              <a:gd name="connsiteX0" fmla="*/ 1615928 w 1831861"/>
              <a:gd name="connsiteY0" fmla="*/ 1170309 h 1831823"/>
              <a:gd name="connsiteX1" fmla="*/ 1800618 w 1831861"/>
              <a:gd name="connsiteY1" fmla="*/ 1263273 h 1831823"/>
              <a:gd name="connsiteX2" fmla="*/ 1831860 w 1831861"/>
              <a:gd name="connsiteY2" fmla="*/ 1313851 h 1831823"/>
              <a:gd name="connsiteX3" fmla="*/ 1801380 w 1831861"/>
              <a:gd name="connsiteY3" fmla="*/ 1364238 h 1831823"/>
              <a:gd name="connsiteX4" fmla="*/ 938891 w 1831861"/>
              <a:gd name="connsiteY4" fmla="*/ 1824867 h 1831823"/>
              <a:gd name="connsiteX5" fmla="*/ 911650 w 1831861"/>
              <a:gd name="connsiteY5" fmla="*/ 1831820 h 1831823"/>
              <a:gd name="connsiteX6" fmla="*/ 884027 w 1831861"/>
              <a:gd name="connsiteY6" fmla="*/ 1824867 h 1831823"/>
              <a:gd name="connsiteX7" fmla="*/ 30587 w 1831861"/>
              <a:gd name="connsiteY7" fmla="*/ 1364143 h 1831823"/>
              <a:gd name="connsiteX8" fmla="*/ 6870 w 1831861"/>
              <a:gd name="connsiteY8" fmla="*/ 1340235 h 1831823"/>
              <a:gd name="connsiteX9" fmla="*/ 6775 w 1831861"/>
              <a:gd name="connsiteY9" fmla="*/ 1340054 h 1831823"/>
              <a:gd name="connsiteX10" fmla="*/ 32016 w 1831861"/>
              <a:gd name="connsiteY10" fmla="*/ 1263273 h 1831823"/>
              <a:gd name="connsiteX11" fmla="*/ 216039 w 1831861"/>
              <a:gd name="connsiteY11" fmla="*/ 1171738 h 1831823"/>
              <a:gd name="connsiteX12" fmla="*/ 834592 w 1831861"/>
              <a:gd name="connsiteY12" fmla="*/ 1505875 h 1831823"/>
              <a:gd name="connsiteX13" fmla="*/ 835069 w 1831861"/>
              <a:gd name="connsiteY13" fmla="*/ 1505875 h 1831823"/>
              <a:gd name="connsiteX14" fmla="*/ 911269 w 1831861"/>
              <a:gd name="connsiteY14" fmla="*/ 1524925 h 1831823"/>
              <a:gd name="connsiteX15" fmla="*/ 988326 w 1831861"/>
              <a:gd name="connsiteY15" fmla="*/ 1505303 h 1831823"/>
              <a:gd name="connsiteX16" fmla="*/ 1615643 w 1831861"/>
              <a:gd name="connsiteY16" fmla="*/ 763591 h 1831823"/>
              <a:gd name="connsiteX17" fmla="*/ 1800427 w 1831861"/>
              <a:gd name="connsiteY17" fmla="*/ 856555 h 1831823"/>
              <a:gd name="connsiteX18" fmla="*/ 1823002 w 1831861"/>
              <a:gd name="connsiteY18" fmla="*/ 877605 h 1831823"/>
              <a:gd name="connsiteX19" fmla="*/ 1828145 w 1831861"/>
              <a:gd name="connsiteY19" fmla="*/ 887987 h 1831823"/>
              <a:gd name="connsiteX20" fmla="*/ 1827859 w 1831861"/>
              <a:gd name="connsiteY20" fmla="*/ 887416 h 1831823"/>
              <a:gd name="connsiteX21" fmla="*/ 1831574 w 1831861"/>
              <a:gd name="connsiteY21" fmla="*/ 906466 h 1831823"/>
              <a:gd name="connsiteX22" fmla="*/ 1805571 w 1831861"/>
              <a:gd name="connsiteY22" fmla="*/ 954091 h 1831823"/>
              <a:gd name="connsiteX23" fmla="*/ 1801094 w 1831861"/>
              <a:gd name="connsiteY23" fmla="*/ 956758 h 1831823"/>
              <a:gd name="connsiteX24" fmla="*/ 1668697 w 1831861"/>
              <a:gd name="connsiteY24" fmla="*/ 1027529 h 1831823"/>
              <a:gd name="connsiteX25" fmla="*/ 1503819 w 1831861"/>
              <a:gd name="connsiteY25" fmla="*/ 1115540 h 1831823"/>
              <a:gd name="connsiteX26" fmla="*/ 938129 w 1831861"/>
              <a:gd name="connsiteY26" fmla="*/ 1417673 h 1831823"/>
              <a:gd name="connsiteX27" fmla="*/ 910983 w 1831861"/>
              <a:gd name="connsiteY27" fmla="*/ 1424626 h 1831823"/>
              <a:gd name="connsiteX28" fmla="*/ 883361 w 1831861"/>
              <a:gd name="connsiteY28" fmla="*/ 1417673 h 1831823"/>
              <a:gd name="connsiteX29" fmla="*/ 402062 w 1831861"/>
              <a:gd name="connsiteY29" fmla="*/ 1157736 h 1831823"/>
              <a:gd name="connsiteX30" fmla="*/ 327005 w 1831861"/>
              <a:gd name="connsiteY30" fmla="*/ 1117254 h 1831823"/>
              <a:gd name="connsiteX31" fmla="*/ 29921 w 1831861"/>
              <a:gd name="connsiteY31" fmla="*/ 956758 h 1831823"/>
              <a:gd name="connsiteX32" fmla="*/ 22777 w 1831861"/>
              <a:gd name="connsiteY32" fmla="*/ 952091 h 1831823"/>
              <a:gd name="connsiteX33" fmla="*/ 18395 w 1831861"/>
              <a:gd name="connsiteY33" fmla="*/ 948471 h 1831823"/>
              <a:gd name="connsiteX34" fmla="*/ 6298 w 1831861"/>
              <a:gd name="connsiteY34" fmla="*/ 932945 h 1831823"/>
              <a:gd name="connsiteX35" fmla="*/ 1346 w 1831861"/>
              <a:gd name="connsiteY35" fmla="*/ 919515 h 1831823"/>
              <a:gd name="connsiteX36" fmla="*/ 679 w 1831861"/>
              <a:gd name="connsiteY36" fmla="*/ 916467 h 1831823"/>
              <a:gd name="connsiteX37" fmla="*/ 107 w 1831861"/>
              <a:gd name="connsiteY37" fmla="*/ 911324 h 1831823"/>
              <a:gd name="connsiteX38" fmla="*/ 107 w 1831861"/>
              <a:gd name="connsiteY38" fmla="*/ 908466 h 1831823"/>
              <a:gd name="connsiteX39" fmla="*/ 31445 w 1831861"/>
              <a:gd name="connsiteY39" fmla="*/ 855888 h 1831823"/>
              <a:gd name="connsiteX40" fmla="*/ 215563 w 1831861"/>
              <a:gd name="connsiteY40" fmla="*/ 764162 h 1831823"/>
              <a:gd name="connsiteX41" fmla="*/ 609517 w 1831861"/>
              <a:gd name="connsiteY41" fmla="*/ 977237 h 1831823"/>
              <a:gd name="connsiteX42" fmla="*/ 834592 w 1831861"/>
              <a:gd name="connsiteY42" fmla="*/ 1098776 h 1831823"/>
              <a:gd name="connsiteX43" fmla="*/ 835069 w 1831861"/>
              <a:gd name="connsiteY43" fmla="*/ 1098776 h 1831823"/>
              <a:gd name="connsiteX44" fmla="*/ 911269 w 1831861"/>
              <a:gd name="connsiteY44" fmla="*/ 1117826 h 1831823"/>
              <a:gd name="connsiteX45" fmla="*/ 988421 w 1831861"/>
              <a:gd name="connsiteY45" fmla="*/ 1098204 h 1831823"/>
              <a:gd name="connsiteX46" fmla="*/ 1221594 w 1831861"/>
              <a:gd name="connsiteY46" fmla="*/ 973712 h 1831823"/>
              <a:gd name="connsiteX47" fmla="*/ 920508 w 1831861"/>
              <a:gd name="connsiteY47" fmla="*/ 0 h 1831823"/>
              <a:gd name="connsiteX48" fmla="*/ 946511 w 1831861"/>
              <a:gd name="connsiteY48" fmla="*/ 6258 h 1831823"/>
              <a:gd name="connsiteX49" fmla="*/ 1800522 w 1831861"/>
              <a:gd name="connsiteY49" fmla="*/ 441932 h 1831823"/>
              <a:gd name="connsiteX50" fmla="*/ 1831860 w 1831861"/>
              <a:gd name="connsiteY50" fmla="*/ 492986 h 1831823"/>
              <a:gd name="connsiteX51" fmla="*/ 1801380 w 1831861"/>
              <a:gd name="connsiteY51" fmla="*/ 543944 h 1831823"/>
              <a:gd name="connsiteX52" fmla="*/ 938605 w 1831861"/>
              <a:gd name="connsiteY52" fmla="*/ 1010669 h 1831823"/>
              <a:gd name="connsiteX53" fmla="*/ 911459 w 1831861"/>
              <a:gd name="connsiteY53" fmla="*/ 1017622 h 1831823"/>
              <a:gd name="connsiteX54" fmla="*/ 883836 w 1831861"/>
              <a:gd name="connsiteY54" fmla="*/ 1010669 h 1831823"/>
              <a:gd name="connsiteX55" fmla="*/ 30301 w 1831861"/>
              <a:gd name="connsiteY55" fmla="*/ 543944 h 1831823"/>
              <a:gd name="connsiteX56" fmla="*/ 30396 w 1831861"/>
              <a:gd name="connsiteY56" fmla="*/ 543944 h 1831823"/>
              <a:gd name="connsiteX57" fmla="*/ 6546 w 1831861"/>
              <a:gd name="connsiteY57" fmla="*/ 519513 h 1831823"/>
              <a:gd name="connsiteX58" fmla="*/ 31635 w 1831861"/>
              <a:gd name="connsiteY58" fmla="*/ 441551 h 1831823"/>
              <a:gd name="connsiteX59" fmla="*/ 894504 w 1831861"/>
              <a:gd name="connsiteY59" fmla="*/ 6258 h 1831823"/>
              <a:gd name="connsiteX60" fmla="*/ 920508 w 1831861"/>
              <a:gd name="connsiteY60" fmla="*/ 0 h 1831823"/>
            </a:gdLst>
            <a:ahLst/>
            <a:cxnLst/>
            <a:rect l="l" t="t" r="r" b="b"/>
            <a:pathLst>
              <a:path w="1831861" h="1831823">
                <a:moveTo>
                  <a:pt x="1615928" y="1170309"/>
                </a:moveTo>
                <a:lnTo>
                  <a:pt x="1800618" y="1263273"/>
                </a:lnTo>
                <a:cubicBezTo>
                  <a:pt x="1819563" y="1273074"/>
                  <a:pt x="1831574" y="1292515"/>
                  <a:pt x="1831860" y="1313851"/>
                </a:cubicBezTo>
                <a:cubicBezTo>
                  <a:pt x="1831803" y="1334986"/>
                  <a:pt x="1820078" y="1354370"/>
                  <a:pt x="1801380" y="1364238"/>
                </a:cubicBezTo>
                <a:lnTo>
                  <a:pt x="938891" y="1824867"/>
                </a:lnTo>
                <a:cubicBezTo>
                  <a:pt x="930576" y="1829525"/>
                  <a:pt x="921184" y="1831925"/>
                  <a:pt x="911650" y="1831820"/>
                </a:cubicBezTo>
                <a:cubicBezTo>
                  <a:pt x="902010" y="1831820"/>
                  <a:pt x="892514" y="1829429"/>
                  <a:pt x="884027" y="1824867"/>
                </a:cubicBezTo>
                <a:lnTo>
                  <a:pt x="30587" y="1364143"/>
                </a:lnTo>
                <a:cubicBezTo>
                  <a:pt x="20529" y="1358647"/>
                  <a:pt x="12290" y="1350341"/>
                  <a:pt x="6870" y="1340235"/>
                </a:cubicBezTo>
                <a:cubicBezTo>
                  <a:pt x="6841" y="1340178"/>
                  <a:pt x="6813" y="1340111"/>
                  <a:pt x="6775" y="1340054"/>
                </a:cubicBezTo>
                <a:cubicBezTo>
                  <a:pt x="-7456" y="1311879"/>
                  <a:pt x="3841" y="1277503"/>
                  <a:pt x="32016" y="1263273"/>
                </a:cubicBezTo>
                <a:lnTo>
                  <a:pt x="216039" y="1171738"/>
                </a:lnTo>
                <a:lnTo>
                  <a:pt x="834592" y="1505875"/>
                </a:lnTo>
                <a:lnTo>
                  <a:pt x="835069" y="1505875"/>
                </a:lnTo>
                <a:cubicBezTo>
                  <a:pt x="858557" y="1518295"/>
                  <a:pt x="884703" y="1524829"/>
                  <a:pt x="911269" y="1524925"/>
                </a:cubicBezTo>
                <a:cubicBezTo>
                  <a:pt x="938196" y="1524972"/>
                  <a:pt x="964694" y="1518219"/>
                  <a:pt x="988326" y="1505303"/>
                </a:cubicBezTo>
                <a:close/>
                <a:moveTo>
                  <a:pt x="1615643" y="763591"/>
                </a:moveTo>
                <a:lnTo>
                  <a:pt x="1800427" y="856555"/>
                </a:lnTo>
                <a:cubicBezTo>
                  <a:pt x="1809743" y="861365"/>
                  <a:pt x="1817554" y="868652"/>
                  <a:pt x="1823002" y="877605"/>
                </a:cubicBezTo>
                <a:cubicBezTo>
                  <a:pt x="1825097" y="880863"/>
                  <a:pt x="1826821" y="884349"/>
                  <a:pt x="1828145" y="887987"/>
                </a:cubicBezTo>
                <a:lnTo>
                  <a:pt x="1827859" y="887416"/>
                </a:lnTo>
                <a:cubicBezTo>
                  <a:pt x="1830145" y="893512"/>
                  <a:pt x="1831403" y="899951"/>
                  <a:pt x="1831574" y="906466"/>
                </a:cubicBezTo>
                <a:cubicBezTo>
                  <a:pt x="1831631" y="925744"/>
                  <a:pt x="1821821" y="943718"/>
                  <a:pt x="1805571" y="954091"/>
                </a:cubicBezTo>
                <a:cubicBezTo>
                  <a:pt x="1804123" y="955053"/>
                  <a:pt x="1802628" y="955948"/>
                  <a:pt x="1801094" y="956758"/>
                </a:cubicBezTo>
                <a:lnTo>
                  <a:pt x="1668697" y="1027529"/>
                </a:lnTo>
                <a:lnTo>
                  <a:pt x="1503819" y="1115540"/>
                </a:lnTo>
                <a:lnTo>
                  <a:pt x="938129" y="1417673"/>
                </a:lnTo>
                <a:cubicBezTo>
                  <a:pt x="929833" y="1422302"/>
                  <a:pt x="920479" y="1424693"/>
                  <a:pt x="910983" y="1424626"/>
                </a:cubicBezTo>
                <a:cubicBezTo>
                  <a:pt x="901344" y="1424588"/>
                  <a:pt x="891866" y="1422207"/>
                  <a:pt x="883361" y="1417673"/>
                </a:cubicBezTo>
                <a:lnTo>
                  <a:pt x="402062" y="1157736"/>
                </a:lnTo>
                <a:lnTo>
                  <a:pt x="327005" y="1117254"/>
                </a:lnTo>
                <a:lnTo>
                  <a:pt x="29921" y="956758"/>
                </a:lnTo>
                <a:cubicBezTo>
                  <a:pt x="27539" y="955329"/>
                  <a:pt x="24967" y="953710"/>
                  <a:pt x="22777" y="952091"/>
                </a:cubicBezTo>
                <a:lnTo>
                  <a:pt x="18395" y="948471"/>
                </a:lnTo>
                <a:cubicBezTo>
                  <a:pt x="13499" y="944033"/>
                  <a:pt x="9404" y="938784"/>
                  <a:pt x="6298" y="932945"/>
                </a:cubicBezTo>
                <a:cubicBezTo>
                  <a:pt x="4003" y="928736"/>
                  <a:pt x="2336" y="924211"/>
                  <a:pt x="1346" y="919515"/>
                </a:cubicBezTo>
                <a:lnTo>
                  <a:pt x="679" y="916467"/>
                </a:lnTo>
                <a:lnTo>
                  <a:pt x="107" y="911324"/>
                </a:lnTo>
                <a:cubicBezTo>
                  <a:pt x="-36" y="910381"/>
                  <a:pt x="-36" y="909409"/>
                  <a:pt x="107" y="908466"/>
                </a:cubicBezTo>
                <a:cubicBezTo>
                  <a:pt x="-388" y="886387"/>
                  <a:pt x="11785" y="865956"/>
                  <a:pt x="31445" y="855888"/>
                </a:cubicBezTo>
                <a:lnTo>
                  <a:pt x="215563" y="764162"/>
                </a:lnTo>
                <a:lnTo>
                  <a:pt x="609517" y="977237"/>
                </a:lnTo>
                <a:lnTo>
                  <a:pt x="834592" y="1098776"/>
                </a:lnTo>
                <a:lnTo>
                  <a:pt x="835069" y="1098776"/>
                </a:lnTo>
                <a:cubicBezTo>
                  <a:pt x="858548" y="1111215"/>
                  <a:pt x="884704" y="1117750"/>
                  <a:pt x="911269" y="1117826"/>
                </a:cubicBezTo>
                <a:cubicBezTo>
                  <a:pt x="938234" y="1117921"/>
                  <a:pt x="964780" y="1111168"/>
                  <a:pt x="988421" y="1098204"/>
                </a:cubicBezTo>
                <a:lnTo>
                  <a:pt x="1221594" y="973712"/>
                </a:lnTo>
                <a:close/>
                <a:moveTo>
                  <a:pt x="920508" y="0"/>
                </a:moveTo>
                <a:cubicBezTo>
                  <a:pt x="929426" y="0"/>
                  <a:pt x="938343" y="2086"/>
                  <a:pt x="946511" y="6258"/>
                </a:cubicBezTo>
                <a:lnTo>
                  <a:pt x="1800522" y="441932"/>
                </a:lnTo>
                <a:cubicBezTo>
                  <a:pt x="1819553" y="451904"/>
                  <a:pt x="1831583" y="471507"/>
                  <a:pt x="1831860" y="492986"/>
                </a:cubicBezTo>
                <a:cubicBezTo>
                  <a:pt x="1832012" y="514331"/>
                  <a:pt x="1820258" y="533981"/>
                  <a:pt x="1801380" y="543944"/>
                </a:cubicBezTo>
                <a:lnTo>
                  <a:pt x="938605" y="1010669"/>
                </a:lnTo>
                <a:cubicBezTo>
                  <a:pt x="930328" y="1015327"/>
                  <a:pt x="920965" y="1017727"/>
                  <a:pt x="911459" y="1017622"/>
                </a:cubicBezTo>
                <a:cubicBezTo>
                  <a:pt x="901820" y="1017604"/>
                  <a:pt x="892333" y="1015213"/>
                  <a:pt x="883836" y="1010669"/>
                </a:cubicBezTo>
                <a:lnTo>
                  <a:pt x="30301" y="543944"/>
                </a:lnTo>
                <a:lnTo>
                  <a:pt x="30396" y="543944"/>
                </a:lnTo>
                <a:cubicBezTo>
                  <a:pt x="20176" y="538382"/>
                  <a:pt x="11861" y="529866"/>
                  <a:pt x="6546" y="519513"/>
                </a:cubicBezTo>
                <a:cubicBezTo>
                  <a:pt x="-8056" y="491062"/>
                  <a:pt x="3174" y="456152"/>
                  <a:pt x="31635" y="441551"/>
                </a:cubicBezTo>
                <a:lnTo>
                  <a:pt x="894504" y="6258"/>
                </a:lnTo>
                <a:cubicBezTo>
                  <a:pt x="902672" y="2086"/>
                  <a:pt x="911590" y="0"/>
                  <a:pt x="920508" y="0"/>
                </a:cubicBezTo>
                <a:close/>
              </a:path>
            </a:pathLst>
          </a:custGeom>
          <a:solidFill>
            <a:schemeClr val="bg1"/>
          </a:solidFill>
          <a:ln w="9525" cap="flat">
            <a:noFill/>
            <a:miter/>
          </a:ln>
        </p:spPr>
        <p:txBody>
          <a:bodyPr vert="horz" wrap="square" lIns="91440" tIns="45720" rIns="91440" bIns="45720" rtlCol="0" anchor="ctr"/>
          <a:lstStyle/>
          <a:p>
            <a:pPr algn="l">
              <a:lnSpc>
                <a:spcPct val="130000"/>
              </a:lnSpc>
            </a:pPr>
            <a:endParaRPr kumimoji="1" lang="zh-CN" altLang="en-US"/>
          </a:p>
        </p:txBody>
      </p:sp>
      <p:sp>
        <p:nvSpPr>
          <p:cNvPr id="12" name="标题 1"/>
          <p:cNvSpPr txBox="1"/>
          <p:nvPr/>
        </p:nvSpPr>
        <p:spPr>
          <a:xfrm>
            <a:off x="660400" y="1668035"/>
            <a:ext cx="3356015" cy="739082"/>
          </a:xfrm>
          <a:prstGeom prst="rect">
            <a:avLst/>
          </a:prstGeom>
          <a:noFill/>
          <a:ln>
            <a:noFill/>
          </a:ln>
        </p:spPr>
        <p:txBody>
          <a:bodyPr vert="horz" wrap="square" lIns="0" tIns="0" rIns="0" bIns="0" rtlCol="0" anchor="b"/>
          <a:lstStyle/>
          <a:p>
            <a:pPr algn="r">
              <a:lnSpc>
                <a:spcPct val="15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有限责任公司的股东会</a:t>
            </a:r>
            <a:endParaRPr kumimoji="1" lang="zh-CN" altLang="en-US"/>
          </a:p>
        </p:txBody>
      </p:sp>
      <p:sp>
        <p:nvSpPr>
          <p:cNvPr id="13" name="标题 1"/>
          <p:cNvSpPr txBox="1"/>
          <p:nvPr/>
        </p:nvSpPr>
        <p:spPr>
          <a:xfrm>
            <a:off x="660400" y="3617249"/>
            <a:ext cx="3356015" cy="650182"/>
          </a:xfrm>
          <a:prstGeom prst="rect">
            <a:avLst/>
          </a:prstGeom>
          <a:noFill/>
          <a:ln>
            <a:noFill/>
          </a:ln>
        </p:spPr>
        <p:txBody>
          <a:bodyPr vert="horz" wrap="square" lIns="0" tIns="0" rIns="0" bIns="0" rtlCol="0" anchor="b"/>
          <a:lstStyle/>
          <a:p>
            <a:pPr algn="r">
              <a:lnSpc>
                <a:spcPct val="15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有限责任公司的董事会和经理</a:t>
            </a:r>
            <a:endParaRPr kumimoji="1" lang="zh-CN" altLang="en-US"/>
          </a:p>
        </p:txBody>
      </p:sp>
      <p:sp>
        <p:nvSpPr>
          <p:cNvPr id="14" name="标题 1"/>
          <p:cNvSpPr txBox="1"/>
          <p:nvPr/>
        </p:nvSpPr>
        <p:spPr>
          <a:xfrm>
            <a:off x="660400" y="2459250"/>
            <a:ext cx="3356015" cy="1111261"/>
          </a:xfrm>
          <a:prstGeom prst="rect">
            <a:avLst/>
          </a:prstGeom>
          <a:noFill/>
          <a:ln>
            <a:noFill/>
          </a:ln>
        </p:spPr>
        <p:txBody>
          <a:bodyPr vert="horz" wrap="square" lIns="0" tIns="0" rIns="0" bIns="0" rtlCol="0" anchor="t"/>
          <a:lstStyle/>
          <a:p>
            <a:pPr algn="r">
              <a:lnSpc>
                <a:spcPct val="13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股东会的设立。
股东会的职权。
股东会的议事规则。</a:t>
            </a:r>
            <a:endParaRPr kumimoji="1" lang="zh-CN" altLang="en-US"/>
          </a:p>
        </p:txBody>
      </p:sp>
      <p:sp>
        <p:nvSpPr>
          <p:cNvPr id="15" name="标题 1"/>
          <p:cNvSpPr txBox="1"/>
          <p:nvPr/>
        </p:nvSpPr>
        <p:spPr>
          <a:xfrm>
            <a:off x="660400" y="4294115"/>
            <a:ext cx="3356015" cy="1111261"/>
          </a:xfrm>
          <a:prstGeom prst="rect">
            <a:avLst/>
          </a:prstGeom>
          <a:noFill/>
          <a:ln>
            <a:noFill/>
          </a:ln>
        </p:spPr>
        <p:txBody>
          <a:bodyPr vert="horz" wrap="square" lIns="0" tIns="0" rIns="0" bIns="0" rtlCol="0" anchor="t"/>
          <a:lstStyle/>
          <a:p>
            <a:pPr algn="r">
              <a:lnSpc>
                <a:spcPct val="13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董事会的设立。
董事会的职权。
董事会的议事规则。
经理的设立及职权。</a:t>
            </a:r>
            <a:endParaRPr kumimoji="1" lang="zh-CN" altLang="en-US"/>
          </a:p>
        </p:txBody>
      </p:sp>
      <p:sp>
        <p:nvSpPr>
          <p:cNvPr id="16" name="标题 1"/>
          <p:cNvSpPr txBox="1"/>
          <p:nvPr/>
        </p:nvSpPr>
        <p:spPr>
          <a:xfrm>
            <a:off x="8264325" y="1706466"/>
            <a:ext cx="3254575" cy="700651"/>
          </a:xfrm>
          <a:prstGeom prst="rect">
            <a:avLst/>
          </a:prstGeom>
          <a:noFill/>
          <a:ln>
            <a:noFill/>
          </a:ln>
        </p:spPr>
        <p:txBody>
          <a:bodyPr vert="horz" wrap="square" lIns="0" tIns="0" rIns="0" bIns="0" rtlCol="0" anchor="b"/>
          <a:lstStyle/>
          <a:p>
            <a:pPr algn="l">
              <a:lnSpc>
                <a:spcPct val="15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有限责任公司的监事会或审计委员会</a:t>
            </a:r>
            <a:endParaRPr kumimoji="1" lang="zh-CN" altLang="en-US"/>
          </a:p>
        </p:txBody>
      </p:sp>
      <p:sp>
        <p:nvSpPr>
          <p:cNvPr id="17" name="标题 1"/>
          <p:cNvSpPr txBox="1"/>
          <p:nvPr/>
        </p:nvSpPr>
        <p:spPr>
          <a:xfrm>
            <a:off x="8264324" y="2459250"/>
            <a:ext cx="3254575" cy="1111261"/>
          </a:xfrm>
          <a:prstGeom prst="rect">
            <a:avLst/>
          </a:prstGeom>
          <a:noFill/>
          <a:ln>
            <a:noFill/>
          </a:ln>
        </p:spPr>
        <p:txBody>
          <a:bodyPr vert="horz" wrap="square" lIns="0" tIns="0" rIns="0" bIns="0" rtlCol="0" anchor="t"/>
          <a:lstStyle/>
          <a:p>
            <a:pPr algn="l">
              <a:lnSpc>
                <a:spcPct val="13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监事会的设立。
监事会或者监事的职权。
监事会的议事规则。</a:t>
            </a:r>
            <a:endParaRPr kumimoji="1" lang="zh-CN" altLang="en-US"/>
          </a:p>
        </p:txBody>
      </p:sp>
      <p:cxnSp>
        <p:nvCxnSpPr>
          <p:cNvPr id="18"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9"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有限责任公司的组织机构</a:t>
            </a:r>
            <a:endParaRPr kumimoji="1" lang="zh-CN" altLang="en-US" dirty="0"/>
          </a:p>
        </p:txBody>
      </p:sp>
      <p:sp>
        <p:nvSpPr>
          <p:cNvPr id="20"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1"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0400" y="1960408"/>
            <a:ext cx="3401284" cy="366662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1635984" y="1737004"/>
            <a:ext cx="1450116" cy="719524"/>
          </a:xfrm>
          <a:prstGeom prst="flowChartExtra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a:off x="2093329" y="1602557"/>
            <a:ext cx="535426" cy="265670"/>
          </a:xfrm>
          <a:prstGeom prst="flowChartExtra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205582" y="1958912"/>
            <a:ext cx="310918" cy="310918"/>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763595" y="3020114"/>
            <a:ext cx="3194892" cy="2556659"/>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股东之间转让股权。
股东向股东以外的人转让股权。
人民法院强制转让股权。</a:t>
            </a:r>
            <a:endParaRPr kumimoji="1" lang="zh-CN" altLang="en-US"/>
          </a:p>
        </p:txBody>
      </p:sp>
      <p:sp>
        <p:nvSpPr>
          <p:cNvPr id="8" name="标题 1"/>
          <p:cNvSpPr txBox="1"/>
          <p:nvPr/>
        </p:nvSpPr>
        <p:spPr>
          <a:xfrm>
            <a:off x="763595" y="2512466"/>
            <a:ext cx="3194892" cy="43993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有限责任公司股东转让股权</a:t>
            </a:r>
            <a:endParaRPr kumimoji="1" lang="zh-CN" altLang="en-US"/>
          </a:p>
        </p:txBody>
      </p:sp>
      <p:sp>
        <p:nvSpPr>
          <p:cNvPr id="9" name="标题 1"/>
          <p:cNvSpPr txBox="1"/>
          <p:nvPr/>
        </p:nvSpPr>
        <p:spPr>
          <a:xfrm>
            <a:off x="4389008" y="1960408"/>
            <a:ext cx="3401284" cy="366662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10800000">
            <a:off x="5364592" y="1737004"/>
            <a:ext cx="1450116" cy="719524"/>
          </a:xfrm>
          <a:prstGeom prst="flowChartExtra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10800000">
            <a:off x="5821937" y="1602557"/>
            <a:ext cx="535426" cy="265670"/>
          </a:xfrm>
          <a:prstGeom prst="flowChartExtra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5934190" y="1970560"/>
            <a:ext cx="310918" cy="287621"/>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4492203" y="3020114"/>
            <a:ext cx="3194892" cy="2556659"/>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股权转让手续。
股权转让后的出资义务。</a:t>
            </a:r>
            <a:endParaRPr kumimoji="1" lang="zh-CN" altLang="en-US"/>
          </a:p>
        </p:txBody>
      </p:sp>
      <p:sp>
        <p:nvSpPr>
          <p:cNvPr id="14" name="标题 1"/>
          <p:cNvSpPr txBox="1"/>
          <p:nvPr/>
        </p:nvSpPr>
        <p:spPr>
          <a:xfrm>
            <a:off x="4492203" y="2512466"/>
            <a:ext cx="3194892" cy="43993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股权转让后的手续与权利义务</a:t>
            </a:r>
            <a:endParaRPr kumimoji="1" lang="zh-CN" altLang="en-US"/>
          </a:p>
        </p:txBody>
      </p:sp>
      <p:sp>
        <p:nvSpPr>
          <p:cNvPr id="15" name="标题 1"/>
          <p:cNvSpPr txBox="1"/>
          <p:nvPr/>
        </p:nvSpPr>
        <p:spPr>
          <a:xfrm>
            <a:off x="8117616" y="1960408"/>
            <a:ext cx="3401284" cy="366662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10800000">
            <a:off x="9093200" y="1737004"/>
            <a:ext cx="1450116" cy="719524"/>
          </a:xfrm>
          <a:prstGeom prst="flowChartExtra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10800000">
            <a:off x="9550545" y="1602557"/>
            <a:ext cx="535426" cy="265670"/>
          </a:xfrm>
          <a:prstGeom prst="flowChartExtra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9662798" y="1985784"/>
            <a:ext cx="310918" cy="257173"/>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8220811" y="3020114"/>
            <a:ext cx="3194892" cy="2556659"/>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公司连续五年不向股东分配利润，而公司该五年连续盈利，并且符合本法规定的分配利润条件。
公司合并、分立、转让主要财产。
公司章程规定的营业期限届满或者章程规定的其他解散事由出现，股东会通过决议修改章程使公司存续。</a:t>
            </a:r>
            <a:endParaRPr kumimoji="1" lang="zh-CN" altLang="en-US"/>
          </a:p>
        </p:txBody>
      </p:sp>
      <p:sp>
        <p:nvSpPr>
          <p:cNvPr id="20" name="标题 1"/>
          <p:cNvSpPr txBox="1"/>
          <p:nvPr/>
        </p:nvSpPr>
        <p:spPr>
          <a:xfrm>
            <a:off x="8220811" y="2512466"/>
            <a:ext cx="3194892" cy="43993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有限责任公司股东退出公司</a:t>
            </a:r>
            <a:endParaRPr kumimoji="1" lang="zh-CN" altLang="en-US"/>
          </a:p>
        </p:txBody>
      </p:sp>
      <p:cxnSp>
        <p:nvCxnSpPr>
          <p:cNvPr id="21"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22"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有限责任公司的股权转让</a:t>
            </a:r>
            <a:endParaRPr kumimoji="1" lang="zh-CN" altLang="en-US" dirty="0"/>
          </a:p>
        </p:txBody>
      </p:sp>
      <p:sp>
        <p:nvSpPr>
          <p:cNvPr id="23"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4"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a:t>
            </a: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三</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60887" y="1564180"/>
            <a:ext cx="1119026" cy="1459906"/>
          </a:xfrm>
          <a:custGeom>
            <a:avLst/>
            <a:gdLst>
              <a:gd name="T0" fmla="*/ 476 w 476"/>
              <a:gd name="T1" fmla="*/ 23 h 621"/>
              <a:gd name="T2" fmla="*/ 476 w 476"/>
              <a:gd name="T3" fmla="*/ 448 h 621"/>
              <a:gd name="T4" fmla="*/ 442 w 476"/>
              <a:gd name="T5" fmla="*/ 507 h 621"/>
              <a:gd name="T6" fmla="*/ 255 w 476"/>
              <a:gd name="T7" fmla="*/ 615 h 621"/>
              <a:gd name="T8" fmla="*/ 221 w 476"/>
              <a:gd name="T9" fmla="*/ 615 h 621"/>
              <a:gd name="T10" fmla="*/ 34 w 476"/>
              <a:gd name="T11" fmla="*/ 507 h 621"/>
              <a:gd name="T12" fmla="*/ 0 w 476"/>
              <a:gd name="T13" fmla="*/ 448 h 621"/>
              <a:gd name="T14" fmla="*/ 0 w 476"/>
              <a:gd name="T15" fmla="*/ 23 h 621"/>
              <a:gd name="T16" fmla="*/ 11 w 476"/>
              <a:gd name="T17" fmla="*/ 4 h 621"/>
              <a:gd name="T18" fmla="*/ 34 w 476"/>
              <a:gd name="T19" fmla="*/ 4 h 621"/>
              <a:gd name="T20" fmla="*/ 221 w 476"/>
              <a:gd name="T21" fmla="*/ 112 h 621"/>
              <a:gd name="T22" fmla="*/ 255 w 476"/>
              <a:gd name="T23" fmla="*/ 112 h 621"/>
              <a:gd name="T24" fmla="*/ 442 w 476"/>
              <a:gd name="T25" fmla="*/ 4 h 621"/>
              <a:gd name="T26" fmla="*/ 465 w 476"/>
              <a:gd name="T27" fmla="*/ 4 h 621"/>
              <a:gd name="T28" fmla="*/ 476 w 476"/>
              <a:gd name="T29" fmla="*/ 23 h 621"/>
            </a:gdLst>
            <a:ahLst/>
            <a:cxnLst/>
            <a:rect l="0" t="0" r="r" b="b"/>
            <a:pathLst>
              <a:path w="476" h="621">
                <a:moveTo>
                  <a:pt x="476" y="23"/>
                </a:moveTo>
                <a:cubicBezTo>
                  <a:pt x="476" y="448"/>
                  <a:pt x="476" y="448"/>
                  <a:pt x="476" y="448"/>
                </a:cubicBezTo>
                <a:cubicBezTo>
                  <a:pt x="476" y="472"/>
                  <a:pt x="463" y="495"/>
                  <a:pt x="442" y="507"/>
                </a:cubicBezTo>
                <a:cubicBezTo>
                  <a:pt x="255" y="615"/>
                  <a:pt x="255" y="615"/>
                  <a:pt x="255" y="615"/>
                </a:cubicBezTo>
                <a:cubicBezTo>
                  <a:pt x="245" y="621"/>
                  <a:pt x="232" y="621"/>
                  <a:pt x="221" y="615"/>
                </a:cubicBezTo>
                <a:cubicBezTo>
                  <a:pt x="34" y="507"/>
                  <a:pt x="34" y="507"/>
                  <a:pt x="34" y="507"/>
                </a:cubicBezTo>
                <a:cubicBezTo>
                  <a:pt x="13" y="495"/>
                  <a:pt x="0" y="472"/>
                  <a:pt x="0" y="448"/>
                </a:cubicBezTo>
                <a:cubicBezTo>
                  <a:pt x="0" y="23"/>
                  <a:pt x="0" y="23"/>
                  <a:pt x="0" y="23"/>
                </a:cubicBezTo>
                <a:cubicBezTo>
                  <a:pt x="0" y="15"/>
                  <a:pt x="4" y="8"/>
                  <a:pt x="11" y="4"/>
                </a:cubicBezTo>
                <a:cubicBezTo>
                  <a:pt x="18" y="0"/>
                  <a:pt x="27" y="0"/>
                  <a:pt x="34" y="4"/>
                </a:cubicBezTo>
                <a:cubicBezTo>
                  <a:pt x="221" y="112"/>
                  <a:pt x="221" y="112"/>
                  <a:pt x="221" y="112"/>
                </a:cubicBezTo>
                <a:cubicBezTo>
                  <a:pt x="232" y="118"/>
                  <a:pt x="245" y="118"/>
                  <a:pt x="255" y="112"/>
                </a:cubicBezTo>
                <a:cubicBezTo>
                  <a:pt x="442" y="4"/>
                  <a:pt x="442" y="4"/>
                  <a:pt x="442" y="4"/>
                </a:cubicBezTo>
                <a:cubicBezTo>
                  <a:pt x="449" y="0"/>
                  <a:pt x="458" y="0"/>
                  <a:pt x="465" y="4"/>
                </a:cubicBezTo>
                <a:cubicBezTo>
                  <a:pt x="472" y="8"/>
                  <a:pt x="476" y="15"/>
                  <a:pt x="476" y="23"/>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4" name="标题 1"/>
          <p:cNvSpPr txBox="1"/>
          <p:nvPr/>
        </p:nvSpPr>
        <p:spPr>
          <a:xfrm>
            <a:off x="1360887" y="2537451"/>
            <a:ext cx="1119026" cy="486635"/>
          </a:xfrm>
          <a:custGeom>
            <a:avLst/>
            <a:gdLst>
              <a:gd name="T0" fmla="*/ 476 w 476"/>
              <a:gd name="T1" fmla="*/ 0 h 207"/>
              <a:gd name="T2" fmla="*/ 476 w 476"/>
              <a:gd name="T3" fmla="*/ 34 h 207"/>
              <a:gd name="T4" fmla="*/ 442 w 476"/>
              <a:gd name="T5" fmla="*/ 93 h 207"/>
              <a:gd name="T6" fmla="*/ 255 w 476"/>
              <a:gd name="T7" fmla="*/ 201 h 207"/>
              <a:gd name="T8" fmla="*/ 221 w 476"/>
              <a:gd name="T9" fmla="*/ 201 h 207"/>
              <a:gd name="T10" fmla="*/ 34 w 476"/>
              <a:gd name="T11" fmla="*/ 93 h 207"/>
              <a:gd name="T12" fmla="*/ 0 w 476"/>
              <a:gd name="T13" fmla="*/ 34 h 207"/>
              <a:gd name="T14" fmla="*/ 0 w 476"/>
              <a:gd name="T15" fmla="*/ 0 h 207"/>
              <a:gd name="T16" fmla="*/ 34 w 476"/>
              <a:gd name="T17" fmla="*/ 59 h 207"/>
              <a:gd name="T18" fmla="*/ 221 w 476"/>
              <a:gd name="T19" fmla="*/ 167 h 207"/>
              <a:gd name="T20" fmla="*/ 255 w 476"/>
              <a:gd name="T21" fmla="*/ 167 h 207"/>
              <a:gd name="T22" fmla="*/ 442 w 476"/>
              <a:gd name="T23" fmla="*/ 59 h 207"/>
              <a:gd name="T24" fmla="*/ 476 w 476"/>
              <a:gd name="T25" fmla="*/ 0 h 207"/>
            </a:gdLst>
            <a:ahLst/>
            <a:cxnLst/>
            <a:rect l="0" t="0" r="r" b="b"/>
            <a:pathLst>
              <a:path w="476" h="207">
                <a:moveTo>
                  <a:pt x="476" y="0"/>
                </a:moveTo>
                <a:cubicBezTo>
                  <a:pt x="476" y="34"/>
                  <a:pt x="476" y="34"/>
                  <a:pt x="476" y="34"/>
                </a:cubicBezTo>
                <a:cubicBezTo>
                  <a:pt x="476" y="58"/>
                  <a:pt x="463" y="81"/>
                  <a:pt x="442" y="93"/>
                </a:cubicBezTo>
                <a:cubicBezTo>
                  <a:pt x="255" y="201"/>
                  <a:pt x="255" y="201"/>
                  <a:pt x="255" y="201"/>
                </a:cubicBezTo>
                <a:cubicBezTo>
                  <a:pt x="245" y="207"/>
                  <a:pt x="232" y="207"/>
                  <a:pt x="221" y="201"/>
                </a:cubicBezTo>
                <a:cubicBezTo>
                  <a:pt x="34" y="93"/>
                  <a:pt x="34" y="93"/>
                  <a:pt x="34" y="93"/>
                </a:cubicBezTo>
                <a:cubicBezTo>
                  <a:pt x="13" y="81"/>
                  <a:pt x="0" y="58"/>
                  <a:pt x="0" y="34"/>
                </a:cubicBezTo>
                <a:cubicBezTo>
                  <a:pt x="0" y="0"/>
                  <a:pt x="0" y="0"/>
                  <a:pt x="0" y="0"/>
                </a:cubicBezTo>
                <a:cubicBezTo>
                  <a:pt x="0" y="24"/>
                  <a:pt x="13" y="47"/>
                  <a:pt x="34" y="59"/>
                </a:cubicBezTo>
                <a:cubicBezTo>
                  <a:pt x="221" y="167"/>
                  <a:pt x="221" y="167"/>
                  <a:pt x="221" y="167"/>
                </a:cubicBezTo>
                <a:cubicBezTo>
                  <a:pt x="232" y="173"/>
                  <a:pt x="245" y="173"/>
                  <a:pt x="255" y="167"/>
                </a:cubicBezTo>
                <a:cubicBezTo>
                  <a:pt x="442" y="59"/>
                  <a:pt x="442" y="59"/>
                  <a:pt x="442" y="59"/>
                </a:cubicBezTo>
                <a:cubicBezTo>
                  <a:pt x="463" y="47"/>
                  <a:pt x="476" y="24"/>
                  <a:pt x="476" y="0"/>
                </a:cubicBezTo>
                <a:close/>
              </a:path>
            </a:pathLst>
          </a:custGeom>
          <a:solidFill>
            <a:schemeClr val="accent1">
              <a:lumMod val="75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5" name="标题 1"/>
          <p:cNvSpPr txBox="1"/>
          <p:nvPr/>
        </p:nvSpPr>
        <p:spPr>
          <a:xfrm>
            <a:off x="660400" y="4359620"/>
            <a:ext cx="2520000" cy="1620000"/>
          </a:xfrm>
          <a:prstGeom prst="rect">
            <a:avLst/>
          </a:prstGeom>
          <a:noFill/>
          <a:ln>
            <a:noFill/>
          </a:ln>
        </p:spPr>
        <p:txBody>
          <a:bodyPr vert="horz" wrap="square" lIns="0" tIns="0" rIns="0" bIns="0" rtlCol="0" anchor="t"/>
          <a:lstStyle/>
          <a:p>
            <a:pPr algn="ctr">
              <a:lnSpc>
                <a:spcPct val="140000"/>
              </a:lnSpc>
            </a:pPr>
            <a:r>
              <a:rPr kumimoji="1" lang="en-US" altLang="zh-CN" sz="13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发起设立</a:t>
            </a:r>
            <a:r>
              <a:rPr kumimoji="1" lang="en-US" altLang="zh-CN" sz="13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募集设立</a:t>
            </a:r>
            <a:r>
              <a:rPr kumimoji="1" lang="en-US" altLang="zh-CN" sz="13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6" name="标题 1"/>
          <p:cNvSpPr txBox="1"/>
          <p:nvPr/>
        </p:nvSpPr>
        <p:spPr>
          <a:xfrm>
            <a:off x="660400" y="3669929"/>
            <a:ext cx="2520000" cy="672274"/>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股份有限公司的设立方式</a:t>
            </a:r>
            <a:endParaRPr kumimoji="1" lang="zh-CN" altLang="en-US"/>
          </a:p>
        </p:txBody>
      </p:sp>
      <p:sp>
        <p:nvSpPr>
          <p:cNvPr id="7" name="标题 1"/>
          <p:cNvSpPr txBox="1"/>
          <p:nvPr/>
        </p:nvSpPr>
        <p:spPr>
          <a:xfrm>
            <a:off x="1590359" y="3071752"/>
            <a:ext cx="660082" cy="209550"/>
          </a:xfrm>
          <a:custGeom>
            <a:avLst/>
            <a:gdLst>
              <a:gd name="T0" fmla="*/ 182 w 189"/>
              <a:gd name="T1" fmla="*/ 1 h 60"/>
              <a:gd name="T2" fmla="*/ 179 w 189"/>
              <a:gd name="T3" fmla="*/ 2 h 60"/>
              <a:gd name="T4" fmla="*/ 108 w 189"/>
              <a:gd name="T5" fmla="*/ 43 h 60"/>
              <a:gd name="T6" fmla="*/ 80 w 189"/>
              <a:gd name="T7" fmla="*/ 43 h 60"/>
              <a:gd name="T8" fmla="*/ 9 w 189"/>
              <a:gd name="T9" fmla="*/ 2 h 60"/>
              <a:gd name="T10" fmla="*/ 1 w 189"/>
              <a:gd name="T11" fmla="*/ 4 h 60"/>
              <a:gd name="T12" fmla="*/ 3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2"/>
                  <a:pt x="179" y="2"/>
                </a:cubicBezTo>
                <a:cubicBezTo>
                  <a:pt x="108" y="43"/>
                  <a:pt x="108" y="43"/>
                  <a:pt x="108" y="43"/>
                </a:cubicBezTo>
                <a:cubicBezTo>
                  <a:pt x="99" y="48"/>
                  <a:pt x="89" y="48"/>
                  <a:pt x="80" y="43"/>
                </a:cubicBezTo>
                <a:cubicBezTo>
                  <a:pt x="9" y="2"/>
                  <a:pt x="9" y="2"/>
                  <a:pt x="9" y="2"/>
                </a:cubicBezTo>
                <a:cubicBezTo>
                  <a:pt x="7" y="0"/>
                  <a:pt x="3" y="1"/>
                  <a:pt x="1" y="4"/>
                </a:cubicBezTo>
                <a:cubicBezTo>
                  <a:pt x="0" y="7"/>
                  <a:pt x="1" y="11"/>
                  <a:pt x="3" y="12"/>
                </a:cubicBezTo>
                <a:cubicBezTo>
                  <a:pt x="74" y="53"/>
                  <a:pt x="74" y="53"/>
                  <a:pt x="74" y="53"/>
                </a:cubicBezTo>
                <a:cubicBezTo>
                  <a:pt x="86" y="60"/>
                  <a:pt x="102" y="60"/>
                  <a:pt x="114" y="53"/>
                </a:cubicBezTo>
                <a:cubicBezTo>
                  <a:pt x="185" y="12"/>
                  <a:pt x="185" y="12"/>
                  <a:pt x="185" y="12"/>
                </a:cubicBezTo>
                <a:cubicBezTo>
                  <a:pt x="188" y="11"/>
                  <a:pt x="189" y="7"/>
                  <a:pt x="187" y="4"/>
                </a:cubicBezTo>
                <a:cubicBezTo>
                  <a:pt x="186" y="2"/>
                  <a:pt x="184" y="1"/>
                  <a:pt x="182" y="1"/>
                </a:cubicBezTo>
                <a:close/>
              </a:path>
            </a:pathLst>
          </a:custGeom>
          <a:solidFill>
            <a:schemeClr val="accent1">
              <a:lumMod val="40000"/>
              <a:lumOff val="6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1590359" y="3232407"/>
            <a:ext cx="660082" cy="209550"/>
          </a:xfrm>
          <a:custGeom>
            <a:avLst/>
            <a:gdLst>
              <a:gd name="T0" fmla="*/ 182 w 189"/>
              <a:gd name="T1" fmla="*/ 1 h 60"/>
              <a:gd name="T2" fmla="*/ 179 w 189"/>
              <a:gd name="T3" fmla="*/ 1 h 60"/>
              <a:gd name="T4" fmla="*/ 108 w 189"/>
              <a:gd name="T5" fmla="*/ 42 h 60"/>
              <a:gd name="T6" fmla="*/ 80 w 189"/>
              <a:gd name="T7" fmla="*/ 42 h 60"/>
              <a:gd name="T8" fmla="*/ 9 w 189"/>
              <a:gd name="T9" fmla="*/ 1 h 60"/>
              <a:gd name="T10" fmla="*/ 1 w 189"/>
              <a:gd name="T11" fmla="*/ 4 h 60"/>
              <a:gd name="T12" fmla="*/ 3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1"/>
                  <a:pt x="179" y="1"/>
                </a:cubicBezTo>
                <a:cubicBezTo>
                  <a:pt x="108" y="42"/>
                  <a:pt x="108" y="42"/>
                  <a:pt x="108" y="42"/>
                </a:cubicBezTo>
                <a:cubicBezTo>
                  <a:pt x="99" y="47"/>
                  <a:pt x="89" y="47"/>
                  <a:pt x="80" y="42"/>
                </a:cubicBezTo>
                <a:cubicBezTo>
                  <a:pt x="9" y="1"/>
                  <a:pt x="9" y="1"/>
                  <a:pt x="9" y="1"/>
                </a:cubicBezTo>
                <a:cubicBezTo>
                  <a:pt x="7" y="0"/>
                  <a:pt x="3" y="1"/>
                  <a:pt x="1" y="4"/>
                </a:cubicBezTo>
                <a:cubicBezTo>
                  <a:pt x="0" y="7"/>
                  <a:pt x="1" y="10"/>
                  <a:pt x="3" y="12"/>
                </a:cubicBezTo>
                <a:cubicBezTo>
                  <a:pt x="74" y="53"/>
                  <a:pt x="74" y="53"/>
                  <a:pt x="74" y="53"/>
                </a:cubicBezTo>
                <a:cubicBezTo>
                  <a:pt x="86" y="60"/>
                  <a:pt x="102" y="60"/>
                  <a:pt x="114" y="53"/>
                </a:cubicBezTo>
                <a:cubicBezTo>
                  <a:pt x="185" y="12"/>
                  <a:pt x="185" y="12"/>
                  <a:pt x="185" y="12"/>
                </a:cubicBezTo>
                <a:cubicBezTo>
                  <a:pt x="188" y="10"/>
                  <a:pt x="189" y="7"/>
                  <a:pt x="187" y="4"/>
                </a:cubicBezTo>
                <a:cubicBezTo>
                  <a:pt x="186" y="2"/>
                  <a:pt x="184" y="1"/>
                  <a:pt x="182" y="1"/>
                </a:cubicBezTo>
                <a:close/>
              </a:path>
            </a:pathLst>
          </a:custGeom>
          <a:solidFill>
            <a:schemeClr val="accent1">
              <a:lumMod val="40000"/>
              <a:lumOff val="6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9" name="标题 1"/>
          <p:cNvSpPr txBox="1"/>
          <p:nvPr/>
        </p:nvSpPr>
        <p:spPr>
          <a:xfrm>
            <a:off x="1590359" y="3389569"/>
            <a:ext cx="660082" cy="209550"/>
          </a:xfrm>
          <a:custGeom>
            <a:avLst/>
            <a:gdLst>
              <a:gd name="T0" fmla="*/ 182 w 189"/>
              <a:gd name="T1" fmla="*/ 1 h 60"/>
              <a:gd name="T2" fmla="*/ 179 w 189"/>
              <a:gd name="T3" fmla="*/ 2 h 60"/>
              <a:gd name="T4" fmla="*/ 108 w 189"/>
              <a:gd name="T5" fmla="*/ 43 h 60"/>
              <a:gd name="T6" fmla="*/ 80 w 189"/>
              <a:gd name="T7" fmla="*/ 43 h 60"/>
              <a:gd name="T8" fmla="*/ 9 w 189"/>
              <a:gd name="T9" fmla="*/ 2 h 60"/>
              <a:gd name="T10" fmla="*/ 1 w 189"/>
              <a:gd name="T11" fmla="*/ 4 h 60"/>
              <a:gd name="T12" fmla="*/ 3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1"/>
                  <a:pt x="179" y="2"/>
                </a:cubicBezTo>
                <a:cubicBezTo>
                  <a:pt x="108" y="43"/>
                  <a:pt x="108" y="43"/>
                  <a:pt x="108" y="43"/>
                </a:cubicBezTo>
                <a:cubicBezTo>
                  <a:pt x="99" y="48"/>
                  <a:pt x="89" y="48"/>
                  <a:pt x="80" y="43"/>
                </a:cubicBezTo>
                <a:cubicBezTo>
                  <a:pt x="9" y="2"/>
                  <a:pt x="9" y="2"/>
                  <a:pt x="9" y="2"/>
                </a:cubicBezTo>
                <a:cubicBezTo>
                  <a:pt x="7" y="0"/>
                  <a:pt x="3" y="1"/>
                  <a:pt x="1" y="4"/>
                </a:cubicBezTo>
                <a:cubicBezTo>
                  <a:pt x="0" y="7"/>
                  <a:pt x="1" y="11"/>
                  <a:pt x="3" y="12"/>
                </a:cubicBezTo>
                <a:cubicBezTo>
                  <a:pt x="74" y="53"/>
                  <a:pt x="74" y="53"/>
                  <a:pt x="74" y="53"/>
                </a:cubicBezTo>
                <a:cubicBezTo>
                  <a:pt x="86" y="60"/>
                  <a:pt x="102" y="60"/>
                  <a:pt x="114" y="53"/>
                </a:cubicBezTo>
                <a:cubicBezTo>
                  <a:pt x="185" y="12"/>
                  <a:pt x="185" y="12"/>
                  <a:pt x="185" y="12"/>
                </a:cubicBezTo>
                <a:cubicBezTo>
                  <a:pt x="188" y="11"/>
                  <a:pt x="189" y="7"/>
                  <a:pt x="187" y="4"/>
                </a:cubicBezTo>
                <a:cubicBezTo>
                  <a:pt x="186" y="2"/>
                  <a:pt x="184" y="1"/>
                  <a:pt x="182" y="1"/>
                </a:cubicBezTo>
                <a:close/>
              </a:path>
            </a:pathLst>
          </a:custGeom>
          <a:solidFill>
            <a:schemeClr val="accent1">
              <a:lumMod val="40000"/>
              <a:lumOff val="6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0" name="标题 1"/>
          <p:cNvSpPr txBox="1"/>
          <p:nvPr/>
        </p:nvSpPr>
        <p:spPr>
          <a:xfrm>
            <a:off x="1686019" y="2033889"/>
            <a:ext cx="468762" cy="387732"/>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1" name="标题 1"/>
          <p:cNvSpPr txBox="1"/>
          <p:nvPr/>
        </p:nvSpPr>
        <p:spPr>
          <a:xfrm>
            <a:off x="3427187" y="4359620"/>
            <a:ext cx="2520000" cy="1620000"/>
          </a:xfrm>
          <a:prstGeom prst="rect">
            <a:avLst/>
          </a:prstGeom>
          <a:noFill/>
          <a:ln>
            <a:noFill/>
          </a:ln>
        </p:spPr>
        <p:txBody>
          <a:bodyPr vert="horz" wrap="square" lIns="0" tIns="0" rIns="0" bIns="0" rtlCol="0" anchor="t"/>
          <a:lstStyle/>
          <a:p>
            <a:pPr algn="ctr">
              <a:lnSpc>
                <a:spcPct val="140000"/>
              </a:lnSpc>
            </a:pPr>
            <a:r>
              <a:rPr kumimoji="1" lang="en-US" altLang="zh-CN" sz="13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发起人符合法定人数。
发起人共同制订的公司章程。
符合要求的注册资本及出资方式。
有公司名称，建立符合股份有限公司的组织机构。
有公司住所。</a:t>
            </a:r>
            <a:endParaRPr kumimoji="1" lang="zh-CN" altLang="en-US" sz="1300"/>
          </a:p>
        </p:txBody>
      </p:sp>
      <p:sp>
        <p:nvSpPr>
          <p:cNvPr id="12" name="标题 1"/>
          <p:cNvSpPr txBox="1"/>
          <p:nvPr/>
        </p:nvSpPr>
        <p:spPr>
          <a:xfrm>
            <a:off x="3427187" y="3669929"/>
            <a:ext cx="2520000" cy="672274"/>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股份有限公司的设立条件</a:t>
            </a:r>
            <a:endParaRPr kumimoji="1" lang="zh-CN" altLang="en-US"/>
          </a:p>
        </p:txBody>
      </p:sp>
      <p:sp>
        <p:nvSpPr>
          <p:cNvPr id="13" name="标题 1"/>
          <p:cNvSpPr txBox="1"/>
          <p:nvPr/>
        </p:nvSpPr>
        <p:spPr>
          <a:xfrm>
            <a:off x="4357146" y="3071752"/>
            <a:ext cx="660082" cy="209550"/>
          </a:xfrm>
          <a:custGeom>
            <a:avLst/>
            <a:gdLst>
              <a:gd name="T0" fmla="*/ 182 w 189"/>
              <a:gd name="T1" fmla="*/ 1 h 60"/>
              <a:gd name="T2" fmla="*/ 179 w 189"/>
              <a:gd name="T3" fmla="*/ 2 h 60"/>
              <a:gd name="T4" fmla="*/ 109 w 189"/>
              <a:gd name="T5" fmla="*/ 43 h 60"/>
              <a:gd name="T6" fmla="*/ 81 w 189"/>
              <a:gd name="T7" fmla="*/ 43 h 60"/>
              <a:gd name="T8" fmla="*/ 10 w 189"/>
              <a:gd name="T9" fmla="*/ 2 h 60"/>
              <a:gd name="T10" fmla="*/ 2 w 189"/>
              <a:gd name="T11" fmla="*/ 4 h 60"/>
              <a:gd name="T12" fmla="*/ 4 w 189"/>
              <a:gd name="T13" fmla="*/ 12 h 60"/>
              <a:gd name="T14" fmla="*/ 75 w 189"/>
              <a:gd name="T15" fmla="*/ 53 h 60"/>
              <a:gd name="T16" fmla="*/ 115 w 189"/>
              <a:gd name="T17" fmla="*/ 53 h 60"/>
              <a:gd name="T18" fmla="*/ 185 w 189"/>
              <a:gd name="T19" fmla="*/ 12 h 60"/>
              <a:gd name="T20" fmla="*/ 188 w 189"/>
              <a:gd name="T21" fmla="*/ 4 h 60"/>
              <a:gd name="T22" fmla="*/ 182 w 189"/>
              <a:gd name="T23" fmla="*/ 1 h 60"/>
            </a:gdLst>
            <a:ahLst/>
            <a:cxnLst/>
            <a:rect l="0" t="0" r="r" b="b"/>
            <a:pathLst>
              <a:path w="189" h="60">
                <a:moveTo>
                  <a:pt x="182" y="1"/>
                </a:moveTo>
                <a:cubicBezTo>
                  <a:pt x="181" y="1"/>
                  <a:pt x="180" y="2"/>
                  <a:pt x="179" y="2"/>
                </a:cubicBezTo>
                <a:cubicBezTo>
                  <a:pt x="109" y="43"/>
                  <a:pt x="109" y="43"/>
                  <a:pt x="109" y="43"/>
                </a:cubicBezTo>
                <a:cubicBezTo>
                  <a:pt x="100" y="48"/>
                  <a:pt x="89" y="48"/>
                  <a:pt x="81" y="43"/>
                </a:cubicBezTo>
                <a:cubicBezTo>
                  <a:pt x="10" y="2"/>
                  <a:pt x="10" y="2"/>
                  <a:pt x="10" y="2"/>
                </a:cubicBezTo>
                <a:cubicBezTo>
                  <a:pt x="7" y="0"/>
                  <a:pt x="3" y="1"/>
                  <a:pt x="2" y="4"/>
                </a:cubicBezTo>
                <a:cubicBezTo>
                  <a:pt x="0" y="7"/>
                  <a:pt x="1" y="11"/>
                  <a:pt x="4" y="12"/>
                </a:cubicBezTo>
                <a:cubicBezTo>
                  <a:pt x="75" y="53"/>
                  <a:pt x="75" y="53"/>
                  <a:pt x="75" y="53"/>
                </a:cubicBezTo>
                <a:cubicBezTo>
                  <a:pt x="87" y="60"/>
                  <a:pt x="102" y="60"/>
                  <a:pt x="115" y="53"/>
                </a:cubicBezTo>
                <a:cubicBezTo>
                  <a:pt x="185" y="12"/>
                  <a:pt x="185" y="12"/>
                  <a:pt x="185" y="12"/>
                </a:cubicBezTo>
                <a:cubicBezTo>
                  <a:pt x="188" y="11"/>
                  <a:pt x="189" y="7"/>
                  <a:pt x="188" y="4"/>
                </a:cubicBezTo>
                <a:cubicBezTo>
                  <a:pt x="186" y="2"/>
                  <a:pt x="184" y="1"/>
                  <a:pt x="182" y="1"/>
                </a:cubicBezTo>
                <a:close/>
              </a:path>
            </a:pathLst>
          </a:custGeom>
          <a:solidFill>
            <a:schemeClr val="accent2">
              <a:lumMod val="60000"/>
              <a:lumOff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4" name="标题 1"/>
          <p:cNvSpPr txBox="1"/>
          <p:nvPr/>
        </p:nvSpPr>
        <p:spPr>
          <a:xfrm>
            <a:off x="4357146" y="3232407"/>
            <a:ext cx="660082" cy="209550"/>
          </a:xfrm>
          <a:custGeom>
            <a:avLst/>
            <a:gdLst>
              <a:gd name="T0" fmla="*/ 182 w 189"/>
              <a:gd name="T1" fmla="*/ 1 h 60"/>
              <a:gd name="T2" fmla="*/ 179 w 189"/>
              <a:gd name="T3" fmla="*/ 1 h 60"/>
              <a:gd name="T4" fmla="*/ 109 w 189"/>
              <a:gd name="T5" fmla="*/ 42 h 60"/>
              <a:gd name="T6" fmla="*/ 81 w 189"/>
              <a:gd name="T7" fmla="*/ 42 h 60"/>
              <a:gd name="T8" fmla="*/ 10 w 189"/>
              <a:gd name="T9" fmla="*/ 1 h 60"/>
              <a:gd name="T10" fmla="*/ 2 w 189"/>
              <a:gd name="T11" fmla="*/ 4 h 60"/>
              <a:gd name="T12" fmla="*/ 4 w 189"/>
              <a:gd name="T13" fmla="*/ 12 h 60"/>
              <a:gd name="T14" fmla="*/ 75 w 189"/>
              <a:gd name="T15" fmla="*/ 53 h 60"/>
              <a:gd name="T16" fmla="*/ 115 w 189"/>
              <a:gd name="T17" fmla="*/ 53 h 60"/>
              <a:gd name="T18" fmla="*/ 185 w 189"/>
              <a:gd name="T19" fmla="*/ 12 h 60"/>
              <a:gd name="T20" fmla="*/ 188 w 189"/>
              <a:gd name="T21" fmla="*/ 4 h 60"/>
              <a:gd name="T22" fmla="*/ 182 w 189"/>
              <a:gd name="T23" fmla="*/ 1 h 60"/>
            </a:gdLst>
            <a:ahLst/>
            <a:cxnLst/>
            <a:rect l="0" t="0" r="r" b="b"/>
            <a:pathLst>
              <a:path w="189" h="60">
                <a:moveTo>
                  <a:pt x="182" y="1"/>
                </a:moveTo>
                <a:cubicBezTo>
                  <a:pt x="181" y="1"/>
                  <a:pt x="180" y="1"/>
                  <a:pt x="179" y="1"/>
                </a:cubicBezTo>
                <a:cubicBezTo>
                  <a:pt x="109" y="42"/>
                  <a:pt x="109" y="42"/>
                  <a:pt x="109" y="42"/>
                </a:cubicBezTo>
                <a:cubicBezTo>
                  <a:pt x="100" y="47"/>
                  <a:pt x="89" y="47"/>
                  <a:pt x="81" y="42"/>
                </a:cubicBezTo>
                <a:cubicBezTo>
                  <a:pt x="10" y="1"/>
                  <a:pt x="10" y="1"/>
                  <a:pt x="10" y="1"/>
                </a:cubicBezTo>
                <a:cubicBezTo>
                  <a:pt x="7" y="0"/>
                  <a:pt x="3" y="1"/>
                  <a:pt x="2" y="4"/>
                </a:cubicBezTo>
                <a:cubicBezTo>
                  <a:pt x="0" y="7"/>
                  <a:pt x="1" y="10"/>
                  <a:pt x="4" y="12"/>
                </a:cubicBezTo>
                <a:cubicBezTo>
                  <a:pt x="75" y="53"/>
                  <a:pt x="75" y="53"/>
                  <a:pt x="75" y="53"/>
                </a:cubicBezTo>
                <a:cubicBezTo>
                  <a:pt x="87" y="60"/>
                  <a:pt x="102" y="60"/>
                  <a:pt x="115" y="53"/>
                </a:cubicBezTo>
                <a:cubicBezTo>
                  <a:pt x="185" y="12"/>
                  <a:pt x="185" y="12"/>
                  <a:pt x="185" y="12"/>
                </a:cubicBezTo>
                <a:cubicBezTo>
                  <a:pt x="188" y="10"/>
                  <a:pt x="189" y="7"/>
                  <a:pt x="188" y="4"/>
                </a:cubicBezTo>
                <a:cubicBezTo>
                  <a:pt x="186" y="2"/>
                  <a:pt x="184" y="1"/>
                  <a:pt x="182" y="1"/>
                </a:cubicBezTo>
                <a:close/>
              </a:path>
            </a:pathLst>
          </a:custGeom>
          <a:solidFill>
            <a:schemeClr val="accent2">
              <a:lumMod val="60000"/>
              <a:lumOff val="4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5" name="标题 1"/>
          <p:cNvSpPr txBox="1"/>
          <p:nvPr/>
        </p:nvSpPr>
        <p:spPr>
          <a:xfrm>
            <a:off x="4357146" y="3389569"/>
            <a:ext cx="660082" cy="209550"/>
          </a:xfrm>
          <a:custGeom>
            <a:avLst/>
            <a:gdLst>
              <a:gd name="T0" fmla="*/ 182 w 189"/>
              <a:gd name="T1" fmla="*/ 1 h 60"/>
              <a:gd name="T2" fmla="*/ 179 w 189"/>
              <a:gd name="T3" fmla="*/ 2 h 60"/>
              <a:gd name="T4" fmla="*/ 109 w 189"/>
              <a:gd name="T5" fmla="*/ 43 h 60"/>
              <a:gd name="T6" fmla="*/ 81 w 189"/>
              <a:gd name="T7" fmla="*/ 43 h 60"/>
              <a:gd name="T8" fmla="*/ 10 w 189"/>
              <a:gd name="T9" fmla="*/ 2 h 60"/>
              <a:gd name="T10" fmla="*/ 2 w 189"/>
              <a:gd name="T11" fmla="*/ 4 h 60"/>
              <a:gd name="T12" fmla="*/ 4 w 189"/>
              <a:gd name="T13" fmla="*/ 12 h 60"/>
              <a:gd name="T14" fmla="*/ 75 w 189"/>
              <a:gd name="T15" fmla="*/ 53 h 60"/>
              <a:gd name="T16" fmla="*/ 115 w 189"/>
              <a:gd name="T17" fmla="*/ 53 h 60"/>
              <a:gd name="T18" fmla="*/ 185 w 189"/>
              <a:gd name="T19" fmla="*/ 12 h 60"/>
              <a:gd name="T20" fmla="*/ 188 w 189"/>
              <a:gd name="T21" fmla="*/ 4 h 60"/>
              <a:gd name="T22" fmla="*/ 182 w 189"/>
              <a:gd name="T23" fmla="*/ 1 h 60"/>
            </a:gdLst>
            <a:ahLst/>
            <a:cxnLst/>
            <a:rect l="0" t="0" r="r" b="b"/>
            <a:pathLst>
              <a:path w="189" h="60">
                <a:moveTo>
                  <a:pt x="182" y="1"/>
                </a:moveTo>
                <a:cubicBezTo>
                  <a:pt x="181" y="1"/>
                  <a:pt x="180" y="1"/>
                  <a:pt x="179" y="2"/>
                </a:cubicBezTo>
                <a:cubicBezTo>
                  <a:pt x="109" y="43"/>
                  <a:pt x="109" y="43"/>
                  <a:pt x="109" y="43"/>
                </a:cubicBezTo>
                <a:cubicBezTo>
                  <a:pt x="100" y="48"/>
                  <a:pt x="89" y="48"/>
                  <a:pt x="81" y="43"/>
                </a:cubicBezTo>
                <a:cubicBezTo>
                  <a:pt x="10" y="2"/>
                  <a:pt x="10" y="2"/>
                  <a:pt x="10" y="2"/>
                </a:cubicBezTo>
                <a:cubicBezTo>
                  <a:pt x="7" y="0"/>
                  <a:pt x="3" y="1"/>
                  <a:pt x="2" y="4"/>
                </a:cubicBezTo>
                <a:cubicBezTo>
                  <a:pt x="0" y="7"/>
                  <a:pt x="1" y="11"/>
                  <a:pt x="4" y="12"/>
                </a:cubicBezTo>
                <a:cubicBezTo>
                  <a:pt x="75" y="53"/>
                  <a:pt x="75" y="53"/>
                  <a:pt x="75" y="53"/>
                </a:cubicBezTo>
                <a:cubicBezTo>
                  <a:pt x="87" y="60"/>
                  <a:pt x="102" y="60"/>
                  <a:pt x="115" y="53"/>
                </a:cubicBezTo>
                <a:cubicBezTo>
                  <a:pt x="185" y="12"/>
                  <a:pt x="185" y="12"/>
                  <a:pt x="185" y="12"/>
                </a:cubicBezTo>
                <a:cubicBezTo>
                  <a:pt x="188" y="11"/>
                  <a:pt x="189" y="7"/>
                  <a:pt x="188" y="4"/>
                </a:cubicBezTo>
                <a:cubicBezTo>
                  <a:pt x="186" y="2"/>
                  <a:pt x="184" y="1"/>
                  <a:pt x="182" y="1"/>
                </a:cubicBezTo>
                <a:close/>
              </a:path>
            </a:pathLst>
          </a:custGeom>
          <a:solidFill>
            <a:schemeClr val="accent2">
              <a:lumMod val="60000"/>
              <a:lumOff val="4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6" name="标题 1"/>
          <p:cNvSpPr txBox="1"/>
          <p:nvPr/>
        </p:nvSpPr>
        <p:spPr>
          <a:xfrm>
            <a:off x="6193974" y="4359620"/>
            <a:ext cx="2520000" cy="1620000"/>
          </a:xfrm>
          <a:prstGeom prst="rect">
            <a:avLst/>
          </a:prstGeom>
          <a:noFill/>
          <a:ln>
            <a:noFill/>
          </a:ln>
        </p:spPr>
        <p:txBody>
          <a:bodyPr vert="horz" wrap="square" lIns="0" tIns="0" rIns="0" bIns="0" rtlCol="0" anchor="t"/>
          <a:lstStyle/>
          <a:p>
            <a:pPr algn="ctr">
              <a:lnSpc>
                <a:spcPct val="140000"/>
              </a:lnSpc>
            </a:pPr>
            <a:r>
              <a:rPr kumimoji="1" lang="en-US" altLang="zh-CN" sz="13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发起设立股份有限公司的程序。
募集设立股份有限公司的程序。</a:t>
            </a:r>
            <a:endParaRPr kumimoji="1" lang="zh-CN" altLang="en-US" sz="1300"/>
          </a:p>
        </p:txBody>
      </p:sp>
      <p:sp>
        <p:nvSpPr>
          <p:cNvPr id="17" name="标题 1"/>
          <p:cNvSpPr txBox="1"/>
          <p:nvPr/>
        </p:nvSpPr>
        <p:spPr>
          <a:xfrm>
            <a:off x="6193974" y="3669929"/>
            <a:ext cx="2520000" cy="672274"/>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股份有限公司的设立程序</a:t>
            </a:r>
            <a:endParaRPr kumimoji="1" lang="zh-CN" altLang="en-US"/>
          </a:p>
        </p:txBody>
      </p:sp>
      <p:sp>
        <p:nvSpPr>
          <p:cNvPr id="18" name="标题 1"/>
          <p:cNvSpPr txBox="1"/>
          <p:nvPr/>
        </p:nvSpPr>
        <p:spPr>
          <a:xfrm>
            <a:off x="7123933" y="3071752"/>
            <a:ext cx="660082" cy="209550"/>
          </a:xfrm>
          <a:custGeom>
            <a:avLst/>
            <a:gdLst>
              <a:gd name="T0" fmla="*/ 182 w 189"/>
              <a:gd name="T1" fmla="*/ 1 h 60"/>
              <a:gd name="T2" fmla="*/ 179 w 189"/>
              <a:gd name="T3" fmla="*/ 2 h 60"/>
              <a:gd name="T4" fmla="*/ 108 w 189"/>
              <a:gd name="T5" fmla="*/ 43 h 60"/>
              <a:gd name="T6" fmla="*/ 80 w 189"/>
              <a:gd name="T7" fmla="*/ 43 h 60"/>
              <a:gd name="T8" fmla="*/ 10 w 189"/>
              <a:gd name="T9" fmla="*/ 2 h 60"/>
              <a:gd name="T10" fmla="*/ 1 w 189"/>
              <a:gd name="T11" fmla="*/ 4 h 60"/>
              <a:gd name="T12" fmla="*/ 4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2"/>
                  <a:pt x="179" y="2"/>
                </a:cubicBezTo>
                <a:cubicBezTo>
                  <a:pt x="108" y="43"/>
                  <a:pt x="108" y="43"/>
                  <a:pt x="108" y="43"/>
                </a:cubicBezTo>
                <a:cubicBezTo>
                  <a:pt x="100" y="48"/>
                  <a:pt x="89" y="48"/>
                  <a:pt x="80" y="43"/>
                </a:cubicBezTo>
                <a:cubicBezTo>
                  <a:pt x="10" y="2"/>
                  <a:pt x="10" y="2"/>
                  <a:pt x="10" y="2"/>
                </a:cubicBezTo>
                <a:cubicBezTo>
                  <a:pt x="7" y="0"/>
                  <a:pt x="3" y="1"/>
                  <a:pt x="1" y="4"/>
                </a:cubicBezTo>
                <a:cubicBezTo>
                  <a:pt x="0" y="7"/>
                  <a:pt x="1" y="11"/>
                  <a:pt x="4" y="12"/>
                </a:cubicBezTo>
                <a:cubicBezTo>
                  <a:pt x="74" y="53"/>
                  <a:pt x="74" y="53"/>
                  <a:pt x="74" y="53"/>
                </a:cubicBezTo>
                <a:cubicBezTo>
                  <a:pt x="87" y="60"/>
                  <a:pt x="102" y="60"/>
                  <a:pt x="114" y="53"/>
                </a:cubicBezTo>
                <a:cubicBezTo>
                  <a:pt x="185" y="12"/>
                  <a:pt x="185" y="12"/>
                  <a:pt x="185" y="12"/>
                </a:cubicBezTo>
                <a:cubicBezTo>
                  <a:pt x="188" y="11"/>
                  <a:pt x="189" y="7"/>
                  <a:pt x="187" y="4"/>
                </a:cubicBezTo>
                <a:cubicBezTo>
                  <a:pt x="186" y="2"/>
                  <a:pt x="184" y="1"/>
                  <a:pt x="182" y="1"/>
                </a:cubicBezTo>
                <a:close/>
              </a:path>
            </a:pathLst>
          </a:custGeom>
          <a:solidFill>
            <a:schemeClr val="accent1">
              <a:lumMod val="40000"/>
              <a:lumOff val="6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9" name="标题 1"/>
          <p:cNvSpPr txBox="1"/>
          <p:nvPr/>
        </p:nvSpPr>
        <p:spPr>
          <a:xfrm>
            <a:off x="7123933" y="3232407"/>
            <a:ext cx="660082" cy="209550"/>
          </a:xfrm>
          <a:custGeom>
            <a:avLst/>
            <a:gdLst>
              <a:gd name="T0" fmla="*/ 182 w 189"/>
              <a:gd name="T1" fmla="*/ 1 h 60"/>
              <a:gd name="T2" fmla="*/ 179 w 189"/>
              <a:gd name="T3" fmla="*/ 1 h 60"/>
              <a:gd name="T4" fmla="*/ 108 w 189"/>
              <a:gd name="T5" fmla="*/ 42 h 60"/>
              <a:gd name="T6" fmla="*/ 80 w 189"/>
              <a:gd name="T7" fmla="*/ 42 h 60"/>
              <a:gd name="T8" fmla="*/ 10 w 189"/>
              <a:gd name="T9" fmla="*/ 1 h 60"/>
              <a:gd name="T10" fmla="*/ 1 w 189"/>
              <a:gd name="T11" fmla="*/ 4 h 60"/>
              <a:gd name="T12" fmla="*/ 4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1"/>
                  <a:pt x="179" y="1"/>
                </a:cubicBezTo>
                <a:cubicBezTo>
                  <a:pt x="108" y="42"/>
                  <a:pt x="108" y="42"/>
                  <a:pt x="108" y="42"/>
                </a:cubicBezTo>
                <a:cubicBezTo>
                  <a:pt x="100" y="47"/>
                  <a:pt x="89" y="47"/>
                  <a:pt x="80" y="42"/>
                </a:cubicBezTo>
                <a:cubicBezTo>
                  <a:pt x="10" y="1"/>
                  <a:pt x="10" y="1"/>
                  <a:pt x="10" y="1"/>
                </a:cubicBezTo>
                <a:cubicBezTo>
                  <a:pt x="7" y="0"/>
                  <a:pt x="3" y="1"/>
                  <a:pt x="1" y="4"/>
                </a:cubicBezTo>
                <a:cubicBezTo>
                  <a:pt x="0" y="7"/>
                  <a:pt x="1" y="10"/>
                  <a:pt x="4" y="12"/>
                </a:cubicBezTo>
                <a:cubicBezTo>
                  <a:pt x="74" y="53"/>
                  <a:pt x="74" y="53"/>
                  <a:pt x="74" y="53"/>
                </a:cubicBezTo>
                <a:cubicBezTo>
                  <a:pt x="87" y="60"/>
                  <a:pt x="102" y="60"/>
                  <a:pt x="114" y="53"/>
                </a:cubicBezTo>
                <a:cubicBezTo>
                  <a:pt x="185" y="12"/>
                  <a:pt x="185" y="12"/>
                  <a:pt x="185" y="12"/>
                </a:cubicBezTo>
                <a:cubicBezTo>
                  <a:pt x="188" y="10"/>
                  <a:pt x="189" y="7"/>
                  <a:pt x="187" y="4"/>
                </a:cubicBezTo>
                <a:cubicBezTo>
                  <a:pt x="186" y="2"/>
                  <a:pt x="184" y="1"/>
                  <a:pt x="182" y="1"/>
                </a:cubicBezTo>
                <a:close/>
              </a:path>
            </a:pathLst>
          </a:custGeom>
          <a:solidFill>
            <a:schemeClr val="accent1">
              <a:lumMod val="40000"/>
              <a:lumOff val="6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0" name="标题 1"/>
          <p:cNvSpPr txBox="1"/>
          <p:nvPr/>
        </p:nvSpPr>
        <p:spPr>
          <a:xfrm>
            <a:off x="7123933" y="3389569"/>
            <a:ext cx="660082" cy="209550"/>
          </a:xfrm>
          <a:custGeom>
            <a:avLst/>
            <a:gdLst>
              <a:gd name="T0" fmla="*/ 182 w 189"/>
              <a:gd name="T1" fmla="*/ 1 h 60"/>
              <a:gd name="T2" fmla="*/ 179 w 189"/>
              <a:gd name="T3" fmla="*/ 2 h 60"/>
              <a:gd name="T4" fmla="*/ 108 w 189"/>
              <a:gd name="T5" fmla="*/ 43 h 60"/>
              <a:gd name="T6" fmla="*/ 80 w 189"/>
              <a:gd name="T7" fmla="*/ 43 h 60"/>
              <a:gd name="T8" fmla="*/ 10 w 189"/>
              <a:gd name="T9" fmla="*/ 2 h 60"/>
              <a:gd name="T10" fmla="*/ 1 w 189"/>
              <a:gd name="T11" fmla="*/ 4 h 60"/>
              <a:gd name="T12" fmla="*/ 4 w 189"/>
              <a:gd name="T13" fmla="*/ 12 h 60"/>
              <a:gd name="T14" fmla="*/ 74 w 189"/>
              <a:gd name="T15" fmla="*/ 53 h 60"/>
              <a:gd name="T16" fmla="*/ 114 w 189"/>
              <a:gd name="T17" fmla="*/ 53 h 60"/>
              <a:gd name="T18" fmla="*/ 185 w 189"/>
              <a:gd name="T19" fmla="*/ 12 h 60"/>
              <a:gd name="T20" fmla="*/ 187 w 189"/>
              <a:gd name="T21" fmla="*/ 4 h 60"/>
              <a:gd name="T22" fmla="*/ 182 w 189"/>
              <a:gd name="T23" fmla="*/ 1 h 60"/>
            </a:gdLst>
            <a:ahLst/>
            <a:cxnLst/>
            <a:rect l="0" t="0" r="r" b="b"/>
            <a:pathLst>
              <a:path w="189" h="60">
                <a:moveTo>
                  <a:pt x="182" y="1"/>
                </a:moveTo>
                <a:cubicBezTo>
                  <a:pt x="181" y="1"/>
                  <a:pt x="180" y="1"/>
                  <a:pt x="179" y="2"/>
                </a:cubicBezTo>
                <a:cubicBezTo>
                  <a:pt x="108" y="43"/>
                  <a:pt x="108" y="43"/>
                  <a:pt x="108" y="43"/>
                </a:cubicBezTo>
                <a:cubicBezTo>
                  <a:pt x="100" y="48"/>
                  <a:pt x="89" y="48"/>
                  <a:pt x="80" y="43"/>
                </a:cubicBezTo>
                <a:cubicBezTo>
                  <a:pt x="10" y="2"/>
                  <a:pt x="10" y="2"/>
                  <a:pt x="10" y="2"/>
                </a:cubicBezTo>
                <a:cubicBezTo>
                  <a:pt x="7" y="0"/>
                  <a:pt x="3" y="1"/>
                  <a:pt x="1" y="4"/>
                </a:cubicBezTo>
                <a:cubicBezTo>
                  <a:pt x="0" y="7"/>
                  <a:pt x="1" y="11"/>
                  <a:pt x="4" y="12"/>
                </a:cubicBezTo>
                <a:cubicBezTo>
                  <a:pt x="74" y="53"/>
                  <a:pt x="74" y="53"/>
                  <a:pt x="74" y="53"/>
                </a:cubicBezTo>
                <a:cubicBezTo>
                  <a:pt x="87" y="60"/>
                  <a:pt x="102" y="60"/>
                  <a:pt x="114" y="53"/>
                </a:cubicBezTo>
                <a:cubicBezTo>
                  <a:pt x="185" y="12"/>
                  <a:pt x="185" y="12"/>
                  <a:pt x="185" y="12"/>
                </a:cubicBezTo>
                <a:cubicBezTo>
                  <a:pt x="188" y="11"/>
                  <a:pt x="189" y="7"/>
                  <a:pt x="187" y="4"/>
                </a:cubicBezTo>
                <a:cubicBezTo>
                  <a:pt x="186" y="2"/>
                  <a:pt x="184" y="1"/>
                  <a:pt x="182" y="1"/>
                </a:cubicBezTo>
                <a:close/>
              </a:path>
            </a:pathLst>
          </a:custGeom>
          <a:solidFill>
            <a:schemeClr val="accent1">
              <a:lumMod val="40000"/>
              <a:lumOff val="6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1" name="标题 1"/>
          <p:cNvSpPr txBox="1"/>
          <p:nvPr/>
        </p:nvSpPr>
        <p:spPr>
          <a:xfrm>
            <a:off x="8960761" y="4359620"/>
            <a:ext cx="2520000" cy="1620000"/>
          </a:xfrm>
          <a:prstGeom prst="rect">
            <a:avLst/>
          </a:prstGeom>
          <a:noFill/>
          <a:ln>
            <a:noFill/>
          </a:ln>
        </p:spPr>
        <p:txBody>
          <a:bodyPr vert="horz" wrap="square" lIns="0" tIns="0" rIns="0" bIns="0" rtlCol="0" anchor="t"/>
          <a:lstStyle/>
          <a:p>
            <a:pPr>
              <a:lnSpc>
                <a:spcPct val="140000"/>
              </a:lnSpc>
            </a:pPr>
            <a:r>
              <a:rPr kumimoji="1" lang="en-US" altLang="zh-CN" sz="13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3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募集资金</a:t>
            </a:r>
            <a:r>
              <a:rPr kumimoji="1" lang="en-US" altLang="zh-CN" sz="13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2.在公司设立过程中</a:t>
            </a:r>
            <a:r>
              <a:rPr kumimoji="1" lang="en-US" altLang="zh-CN" sz="13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，由于发起人的过失致使公司利益受到损害的，应当对公司承担赔偿责任。
</a:t>
            </a:r>
            <a:r>
              <a:rPr kumimoji="1" lang="en-US" altLang="zh-CN" sz="13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3.在公司设立过程中</a:t>
            </a:r>
            <a:r>
              <a:rPr kumimoji="1" lang="en-US" altLang="zh-CN" sz="13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3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发起人因筹办公司事务对外订立合同的合同责任问题</a:t>
            </a:r>
            <a:endParaRPr kumimoji="1" lang="zh-CN" altLang="en-US" sz="1300" dirty="0"/>
          </a:p>
        </p:txBody>
      </p:sp>
      <p:sp>
        <p:nvSpPr>
          <p:cNvPr id="22" name="标题 1"/>
          <p:cNvSpPr txBox="1"/>
          <p:nvPr/>
        </p:nvSpPr>
        <p:spPr>
          <a:xfrm>
            <a:off x="8960761" y="3669929"/>
            <a:ext cx="2520000" cy="672274"/>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股份有限公司发起人承担的责任</a:t>
            </a:r>
            <a:endParaRPr kumimoji="1" lang="zh-CN" altLang="en-US"/>
          </a:p>
        </p:txBody>
      </p:sp>
      <p:sp>
        <p:nvSpPr>
          <p:cNvPr id="23" name="标题 1"/>
          <p:cNvSpPr txBox="1"/>
          <p:nvPr/>
        </p:nvSpPr>
        <p:spPr>
          <a:xfrm>
            <a:off x="9890720" y="3071752"/>
            <a:ext cx="660082" cy="209550"/>
          </a:xfrm>
          <a:custGeom>
            <a:avLst/>
            <a:gdLst>
              <a:gd name="T0" fmla="*/ 183 w 189"/>
              <a:gd name="T1" fmla="*/ 1 h 60"/>
              <a:gd name="T2" fmla="*/ 180 w 189"/>
              <a:gd name="T3" fmla="*/ 2 h 60"/>
              <a:gd name="T4" fmla="*/ 109 w 189"/>
              <a:gd name="T5" fmla="*/ 43 h 60"/>
              <a:gd name="T6" fmla="*/ 81 w 189"/>
              <a:gd name="T7" fmla="*/ 43 h 60"/>
              <a:gd name="T8" fmla="*/ 10 w 189"/>
              <a:gd name="T9" fmla="*/ 2 h 60"/>
              <a:gd name="T10" fmla="*/ 2 w 189"/>
              <a:gd name="T11" fmla="*/ 4 h 60"/>
              <a:gd name="T12" fmla="*/ 4 w 189"/>
              <a:gd name="T13" fmla="*/ 12 h 60"/>
              <a:gd name="T14" fmla="*/ 75 w 189"/>
              <a:gd name="T15" fmla="*/ 53 h 60"/>
              <a:gd name="T16" fmla="*/ 115 w 189"/>
              <a:gd name="T17" fmla="*/ 53 h 60"/>
              <a:gd name="T18" fmla="*/ 186 w 189"/>
              <a:gd name="T19" fmla="*/ 12 h 60"/>
              <a:gd name="T20" fmla="*/ 188 w 189"/>
              <a:gd name="T21" fmla="*/ 4 h 60"/>
              <a:gd name="T22" fmla="*/ 183 w 189"/>
              <a:gd name="T23" fmla="*/ 1 h 60"/>
            </a:gdLst>
            <a:ahLst/>
            <a:cxnLst/>
            <a:rect l="0" t="0" r="r" b="b"/>
            <a:pathLst>
              <a:path w="189" h="60">
                <a:moveTo>
                  <a:pt x="183" y="1"/>
                </a:moveTo>
                <a:cubicBezTo>
                  <a:pt x="182" y="1"/>
                  <a:pt x="181" y="2"/>
                  <a:pt x="180" y="2"/>
                </a:cubicBezTo>
                <a:cubicBezTo>
                  <a:pt x="109" y="43"/>
                  <a:pt x="109" y="43"/>
                  <a:pt x="109" y="43"/>
                </a:cubicBezTo>
                <a:cubicBezTo>
                  <a:pt x="100" y="48"/>
                  <a:pt x="90" y="48"/>
                  <a:pt x="81" y="43"/>
                </a:cubicBezTo>
                <a:cubicBezTo>
                  <a:pt x="10" y="2"/>
                  <a:pt x="10" y="2"/>
                  <a:pt x="10" y="2"/>
                </a:cubicBezTo>
                <a:cubicBezTo>
                  <a:pt x="7" y="0"/>
                  <a:pt x="4" y="1"/>
                  <a:pt x="2" y="4"/>
                </a:cubicBezTo>
                <a:cubicBezTo>
                  <a:pt x="0" y="7"/>
                  <a:pt x="1" y="11"/>
                  <a:pt x="4" y="12"/>
                </a:cubicBezTo>
                <a:cubicBezTo>
                  <a:pt x="75" y="53"/>
                  <a:pt x="75" y="53"/>
                  <a:pt x="75" y="53"/>
                </a:cubicBezTo>
                <a:cubicBezTo>
                  <a:pt x="87" y="60"/>
                  <a:pt x="103" y="60"/>
                  <a:pt x="115" y="53"/>
                </a:cubicBezTo>
                <a:cubicBezTo>
                  <a:pt x="186" y="12"/>
                  <a:pt x="186" y="12"/>
                  <a:pt x="186" y="12"/>
                </a:cubicBezTo>
                <a:cubicBezTo>
                  <a:pt x="188" y="11"/>
                  <a:pt x="189" y="7"/>
                  <a:pt x="188" y="4"/>
                </a:cubicBezTo>
                <a:cubicBezTo>
                  <a:pt x="187" y="2"/>
                  <a:pt x="185" y="1"/>
                  <a:pt x="183" y="1"/>
                </a:cubicBezTo>
                <a:close/>
              </a:path>
            </a:pathLst>
          </a:custGeom>
          <a:solidFill>
            <a:schemeClr val="accent2">
              <a:lumMod val="60000"/>
              <a:lumOff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4" name="标题 1"/>
          <p:cNvSpPr txBox="1"/>
          <p:nvPr/>
        </p:nvSpPr>
        <p:spPr>
          <a:xfrm>
            <a:off x="9890720" y="3232407"/>
            <a:ext cx="660082" cy="209550"/>
          </a:xfrm>
          <a:custGeom>
            <a:avLst/>
            <a:gdLst>
              <a:gd name="T0" fmla="*/ 183 w 189"/>
              <a:gd name="T1" fmla="*/ 1 h 60"/>
              <a:gd name="T2" fmla="*/ 180 w 189"/>
              <a:gd name="T3" fmla="*/ 1 h 60"/>
              <a:gd name="T4" fmla="*/ 109 w 189"/>
              <a:gd name="T5" fmla="*/ 42 h 60"/>
              <a:gd name="T6" fmla="*/ 81 w 189"/>
              <a:gd name="T7" fmla="*/ 42 h 60"/>
              <a:gd name="T8" fmla="*/ 10 w 189"/>
              <a:gd name="T9" fmla="*/ 1 h 60"/>
              <a:gd name="T10" fmla="*/ 2 w 189"/>
              <a:gd name="T11" fmla="*/ 4 h 60"/>
              <a:gd name="T12" fmla="*/ 4 w 189"/>
              <a:gd name="T13" fmla="*/ 12 h 60"/>
              <a:gd name="T14" fmla="*/ 75 w 189"/>
              <a:gd name="T15" fmla="*/ 53 h 60"/>
              <a:gd name="T16" fmla="*/ 115 w 189"/>
              <a:gd name="T17" fmla="*/ 53 h 60"/>
              <a:gd name="T18" fmla="*/ 186 w 189"/>
              <a:gd name="T19" fmla="*/ 12 h 60"/>
              <a:gd name="T20" fmla="*/ 188 w 189"/>
              <a:gd name="T21" fmla="*/ 4 h 60"/>
              <a:gd name="T22" fmla="*/ 183 w 189"/>
              <a:gd name="T23" fmla="*/ 1 h 60"/>
            </a:gdLst>
            <a:ahLst/>
            <a:cxnLst/>
            <a:rect l="0" t="0" r="r" b="b"/>
            <a:pathLst>
              <a:path w="189" h="60">
                <a:moveTo>
                  <a:pt x="183" y="1"/>
                </a:moveTo>
                <a:cubicBezTo>
                  <a:pt x="182" y="1"/>
                  <a:pt x="181" y="1"/>
                  <a:pt x="180" y="1"/>
                </a:cubicBezTo>
                <a:cubicBezTo>
                  <a:pt x="109" y="42"/>
                  <a:pt x="109" y="42"/>
                  <a:pt x="109" y="42"/>
                </a:cubicBezTo>
                <a:cubicBezTo>
                  <a:pt x="100" y="47"/>
                  <a:pt x="90" y="47"/>
                  <a:pt x="81" y="42"/>
                </a:cubicBezTo>
                <a:cubicBezTo>
                  <a:pt x="10" y="1"/>
                  <a:pt x="10" y="1"/>
                  <a:pt x="10" y="1"/>
                </a:cubicBezTo>
                <a:cubicBezTo>
                  <a:pt x="7" y="0"/>
                  <a:pt x="4" y="1"/>
                  <a:pt x="2" y="4"/>
                </a:cubicBezTo>
                <a:cubicBezTo>
                  <a:pt x="0" y="7"/>
                  <a:pt x="1" y="10"/>
                  <a:pt x="4" y="12"/>
                </a:cubicBezTo>
                <a:cubicBezTo>
                  <a:pt x="75" y="53"/>
                  <a:pt x="75" y="53"/>
                  <a:pt x="75" y="53"/>
                </a:cubicBezTo>
                <a:cubicBezTo>
                  <a:pt x="87" y="60"/>
                  <a:pt x="103" y="60"/>
                  <a:pt x="115" y="53"/>
                </a:cubicBezTo>
                <a:cubicBezTo>
                  <a:pt x="186" y="12"/>
                  <a:pt x="186" y="12"/>
                  <a:pt x="186" y="12"/>
                </a:cubicBezTo>
                <a:cubicBezTo>
                  <a:pt x="188" y="10"/>
                  <a:pt x="189" y="7"/>
                  <a:pt x="188" y="4"/>
                </a:cubicBezTo>
                <a:cubicBezTo>
                  <a:pt x="187" y="2"/>
                  <a:pt x="185" y="1"/>
                  <a:pt x="183" y="1"/>
                </a:cubicBezTo>
                <a:close/>
              </a:path>
            </a:pathLst>
          </a:custGeom>
          <a:solidFill>
            <a:schemeClr val="accent2">
              <a:lumMod val="60000"/>
              <a:lumOff val="4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5" name="标题 1"/>
          <p:cNvSpPr txBox="1"/>
          <p:nvPr/>
        </p:nvSpPr>
        <p:spPr>
          <a:xfrm>
            <a:off x="9890720" y="3389569"/>
            <a:ext cx="660082" cy="209550"/>
          </a:xfrm>
          <a:custGeom>
            <a:avLst/>
            <a:gdLst>
              <a:gd name="T0" fmla="*/ 183 w 189"/>
              <a:gd name="T1" fmla="*/ 1 h 60"/>
              <a:gd name="T2" fmla="*/ 180 w 189"/>
              <a:gd name="T3" fmla="*/ 2 h 60"/>
              <a:gd name="T4" fmla="*/ 109 w 189"/>
              <a:gd name="T5" fmla="*/ 43 h 60"/>
              <a:gd name="T6" fmla="*/ 81 w 189"/>
              <a:gd name="T7" fmla="*/ 43 h 60"/>
              <a:gd name="T8" fmla="*/ 10 w 189"/>
              <a:gd name="T9" fmla="*/ 2 h 60"/>
              <a:gd name="T10" fmla="*/ 2 w 189"/>
              <a:gd name="T11" fmla="*/ 4 h 60"/>
              <a:gd name="T12" fmla="*/ 4 w 189"/>
              <a:gd name="T13" fmla="*/ 12 h 60"/>
              <a:gd name="T14" fmla="*/ 75 w 189"/>
              <a:gd name="T15" fmla="*/ 53 h 60"/>
              <a:gd name="T16" fmla="*/ 115 w 189"/>
              <a:gd name="T17" fmla="*/ 53 h 60"/>
              <a:gd name="T18" fmla="*/ 186 w 189"/>
              <a:gd name="T19" fmla="*/ 12 h 60"/>
              <a:gd name="T20" fmla="*/ 188 w 189"/>
              <a:gd name="T21" fmla="*/ 4 h 60"/>
              <a:gd name="T22" fmla="*/ 183 w 189"/>
              <a:gd name="T23" fmla="*/ 1 h 60"/>
            </a:gdLst>
            <a:ahLst/>
            <a:cxnLst/>
            <a:rect l="0" t="0" r="r" b="b"/>
            <a:pathLst>
              <a:path w="189" h="60">
                <a:moveTo>
                  <a:pt x="183" y="1"/>
                </a:moveTo>
                <a:cubicBezTo>
                  <a:pt x="182" y="1"/>
                  <a:pt x="181" y="1"/>
                  <a:pt x="180" y="2"/>
                </a:cubicBezTo>
                <a:cubicBezTo>
                  <a:pt x="109" y="43"/>
                  <a:pt x="109" y="43"/>
                  <a:pt x="109" y="43"/>
                </a:cubicBezTo>
                <a:cubicBezTo>
                  <a:pt x="100" y="48"/>
                  <a:pt x="90" y="48"/>
                  <a:pt x="81" y="43"/>
                </a:cubicBezTo>
                <a:cubicBezTo>
                  <a:pt x="10" y="2"/>
                  <a:pt x="10" y="2"/>
                  <a:pt x="10" y="2"/>
                </a:cubicBezTo>
                <a:cubicBezTo>
                  <a:pt x="7" y="0"/>
                  <a:pt x="4" y="1"/>
                  <a:pt x="2" y="4"/>
                </a:cubicBezTo>
                <a:cubicBezTo>
                  <a:pt x="0" y="7"/>
                  <a:pt x="1" y="11"/>
                  <a:pt x="4" y="12"/>
                </a:cubicBezTo>
                <a:cubicBezTo>
                  <a:pt x="75" y="53"/>
                  <a:pt x="75" y="53"/>
                  <a:pt x="75" y="53"/>
                </a:cubicBezTo>
                <a:cubicBezTo>
                  <a:pt x="87" y="60"/>
                  <a:pt x="103" y="60"/>
                  <a:pt x="115" y="53"/>
                </a:cubicBezTo>
                <a:cubicBezTo>
                  <a:pt x="186" y="12"/>
                  <a:pt x="186" y="12"/>
                  <a:pt x="186" y="12"/>
                </a:cubicBezTo>
                <a:cubicBezTo>
                  <a:pt x="188" y="11"/>
                  <a:pt x="189" y="7"/>
                  <a:pt x="188" y="4"/>
                </a:cubicBezTo>
                <a:cubicBezTo>
                  <a:pt x="187" y="2"/>
                  <a:pt x="185" y="1"/>
                  <a:pt x="183" y="1"/>
                </a:cubicBezTo>
                <a:close/>
              </a:path>
            </a:pathLst>
          </a:custGeom>
          <a:solidFill>
            <a:schemeClr val="accent2">
              <a:lumMod val="60000"/>
              <a:lumOff val="40000"/>
              <a:alpha val="40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6" name="标题 1"/>
          <p:cNvSpPr txBox="1"/>
          <p:nvPr/>
        </p:nvSpPr>
        <p:spPr>
          <a:xfrm>
            <a:off x="9661248" y="1743449"/>
            <a:ext cx="1119026" cy="1379975"/>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rect l="0" t="0" r="r" b="b"/>
            <a:pathLst>
              <a:path w="476" h="587">
                <a:moveTo>
                  <a:pt x="0" y="414"/>
                </a:moveTo>
                <a:cubicBezTo>
                  <a:pt x="0" y="438"/>
                  <a:pt x="13" y="461"/>
                  <a:pt x="34" y="473"/>
                </a:cubicBezTo>
                <a:cubicBezTo>
                  <a:pt x="221" y="581"/>
                  <a:pt x="221" y="581"/>
                  <a:pt x="221" y="581"/>
                </a:cubicBezTo>
                <a:cubicBezTo>
                  <a:pt x="231" y="587"/>
                  <a:pt x="244"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4" y="118"/>
                  <a:pt x="231"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bg2">
              <a:alpha val="1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27" name="标题 1"/>
          <p:cNvSpPr txBox="1"/>
          <p:nvPr/>
        </p:nvSpPr>
        <p:spPr>
          <a:xfrm>
            <a:off x="9661248" y="1583588"/>
            <a:ext cx="1119026" cy="1459905"/>
          </a:xfrm>
          <a:custGeom>
            <a:avLst/>
            <a:gdLst>
              <a:gd name="T0" fmla="*/ 476 w 476"/>
              <a:gd name="T1" fmla="*/ 23 h 621"/>
              <a:gd name="T2" fmla="*/ 476 w 476"/>
              <a:gd name="T3" fmla="*/ 448 h 621"/>
              <a:gd name="T4" fmla="*/ 442 w 476"/>
              <a:gd name="T5" fmla="*/ 507 h 621"/>
              <a:gd name="T6" fmla="*/ 255 w 476"/>
              <a:gd name="T7" fmla="*/ 615 h 621"/>
              <a:gd name="T8" fmla="*/ 221 w 476"/>
              <a:gd name="T9" fmla="*/ 615 h 621"/>
              <a:gd name="T10" fmla="*/ 34 w 476"/>
              <a:gd name="T11" fmla="*/ 507 h 621"/>
              <a:gd name="T12" fmla="*/ 0 w 476"/>
              <a:gd name="T13" fmla="*/ 448 h 621"/>
              <a:gd name="T14" fmla="*/ 0 w 476"/>
              <a:gd name="T15" fmla="*/ 23 h 621"/>
              <a:gd name="T16" fmla="*/ 11 w 476"/>
              <a:gd name="T17" fmla="*/ 4 h 621"/>
              <a:gd name="T18" fmla="*/ 34 w 476"/>
              <a:gd name="T19" fmla="*/ 4 h 621"/>
              <a:gd name="T20" fmla="*/ 221 w 476"/>
              <a:gd name="T21" fmla="*/ 112 h 621"/>
              <a:gd name="T22" fmla="*/ 255 w 476"/>
              <a:gd name="T23" fmla="*/ 112 h 621"/>
              <a:gd name="T24" fmla="*/ 442 w 476"/>
              <a:gd name="T25" fmla="*/ 4 h 621"/>
              <a:gd name="T26" fmla="*/ 465 w 476"/>
              <a:gd name="T27" fmla="*/ 4 h 621"/>
              <a:gd name="T28" fmla="*/ 476 w 476"/>
              <a:gd name="T29" fmla="*/ 23 h 621"/>
            </a:gdLst>
            <a:ahLst/>
            <a:cxnLst/>
            <a:rect l="0" t="0" r="r" b="b"/>
            <a:pathLst>
              <a:path w="476" h="621">
                <a:moveTo>
                  <a:pt x="476" y="23"/>
                </a:moveTo>
                <a:cubicBezTo>
                  <a:pt x="476" y="448"/>
                  <a:pt x="476" y="448"/>
                  <a:pt x="476" y="448"/>
                </a:cubicBezTo>
                <a:cubicBezTo>
                  <a:pt x="476" y="472"/>
                  <a:pt x="463" y="495"/>
                  <a:pt x="442" y="507"/>
                </a:cubicBezTo>
                <a:cubicBezTo>
                  <a:pt x="255" y="615"/>
                  <a:pt x="255" y="615"/>
                  <a:pt x="255" y="615"/>
                </a:cubicBezTo>
                <a:cubicBezTo>
                  <a:pt x="244" y="621"/>
                  <a:pt x="231" y="621"/>
                  <a:pt x="221" y="615"/>
                </a:cubicBezTo>
                <a:cubicBezTo>
                  <a:pt x="34" y="507"/>
                  <a:pt x="34" y="507"/>
                  <a:pt x="34" y="507"/>
                </a:cubicBezTo>
                <a:cubicBezTo>
                  <a:pt x="13" y="495"/>
                  <a:pt x="0" y="472"/>
                  <a:pt x="0" y="448"/>
                </a:cubicBezTo>
                <a:cubicBezTo>
                  <a:pt x="0" y="23"/>
                  <a:pt x="0" y="23"/>
                  <a:pt x="0" y="23"/>
                </a:cubicBezTo>
                <a:cubicBezTo>
                  <a:pt x="0" y="15"/>
                  <a:pt x="4" y="8"/>
                  <a:pt x="11" y="4"/>
                </a:cubicBezTo>
                <a:cubicBezTo>
                  <a:pt x="18" y="0"/>
                  <a:pt x="27" y="0"/>
                  <a:pt x="34" y="4"/>
                </a:cubicBezTo>
                <a:cubicBezTo>
                  <a:pt x="221" y="112"/>
                  <a:pt x="221" y="112"/>
                  <a:pt x="221" y="112"/>
                </a:cubicBezTo>
                <a:cubicBezTo>
                  <a:pt x="231" y="118"/>
                  <a:pt x="244" y="118"/>
                  <a:pt x="255" y="112"/>
                </a:cubicBezTo>
                <a:cubicBezTo>
                  <a:pt x="442" y="4"/>
                  <a:pt x="442" y="4"/>
                  <a:pt x="442" y="4"/>
                </a:cubicBezTo>
                <a:cubicBezTo>
                  <a:pt x="449" y="0"/>
                  <a:pt x="458" y="0"/>
                  <a:pt x="465" y="4"/>
                </a:cubicBezTo>
                <a:cubicBezTo>
                  <a:pt x="472" y="8"/>
                  <a:pt x="476" y="15"/>
                  <a:pt x="476" y="23"/>
                </a:cubicBez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8" name="标题 1"/>
          <p:cNvSpPr txBox="1"/>
          <p:nvPr/>
        </p:nvSpPr>
        <p:spPr>
          <a:xfrm>
            <a:off x="9661248" y="2556858"/>
            <a:ext cx="1119026" cy="486635"/>
          </a:xfrm>
          <a:custGeom>
            <a:avLst/>
            <a:gdLst>
              <a:gd name="T0" fmla="*/ 476 w 476"/>
              <a:gd name="T1" fmla="*/ 0 h 207"/>
              <a:gd name="T2" fmla="*/ 476 w 476"/>
              <a:gd name="T3" fmla="*/ 34 h 207"/>
              <a:gd name="T4" fmla="*/ 442 w 476"/>
              <a:gd name="T5" fmla="*/ 93 h 207"/>
              <a:gd name="T6" fmla="*/ 255 w 476"/>
              <a:gd name="T7" fmla="*/ 201 h 207"/>
              <a:gd name="T8" fmla="*/ 221 w 476"/>
              <a:gd name="T9" fmla="*/ 201 h 207"/>
              <a:gd name="T10" fmla="*/ 34 w 476"/>
              <a:gd name="T11" fmla="*/ 93 h 207"/>
              <a:gd name="T12" fmla="*/ 0 w 476"/>
              <a:gd name="T13" fmla="*/ 34 h 207"/>
              <a:gd name="T14" fmla="*/ 0 w 476"/>
              <a:gd name="T15" fmla="*/ 0 h 207"/>
              <a:gd name="T16" fmla="*/ 34 w 476"/>
              <a:gd name="T17" fmla="*/ 59 h 207"/>
              <a:gd name="T18" fmla="*/ 221 w 476"/>
              <a:gd name="T19" fmla="*/ 167 h 207"/>
              <a:gd name="T20" fmla="*/ 255 w 476"/>
              <a:gd name="T21" fmla="*/ 167 h 207"/>
              <a:gd name="T22" fmla="*/ 442 w 476"/>
              <a:gd name="T23" fmla="*/ 59 h 207"/>
              <a:gd name="T24" fmla="*/ 476 w 476"/>
              <a:gd name="T25" fmla="*/ 0 h 207"/>
            </a:gdLst>
            <a:ahLst/>
            <a:cxnLst/>
            <a:rect l="0" t="0" r="r" b="b"/>
            <a:pathLst>
              <a:path w="476" h="207">
                <a:moveTo>
                  <a:pt x="476" y="0"/>
                </a:moveTo>
                <a:cubicBezTo>
                  <a:pt x="476" y="34"/>
                  <a:pt x="476" y="34"/>
                  <a:pt x="476" y="34"/>
                </a:cubicBezTo>
                <a:cubicBezTo>
                  <a:pt x="476" y="58"/>
                  <a:pt x="463" y="81"/>
                  <a:pt x="442" y="93"/>
                </a:cubicBezTo>
                <a:cubicBezTo>
                  <a:pt x="255" y="201"/>
                  <a:pt x="255" y="201"/>
                  <a:pt x="255" y="201"/>
                </a:cubicBezTo>
                <a:cubicBezTo>
                  <a:pt x="244" y="207"/>
                  <a:pt x="231" y="207"/>
                  <a:pt x="221" y="201"/>
                </a:cubicBezTo>
                <a:cubicBezTo>
                  <a:pt x="34" y="93"/>
                  <a:pt x="34" y="93"/>
                  <a:pt x="34" y="93"/>
                </a:cubicBezTo>
                <a:cubicBezTo>
                  <a:pt x="13" y="81"/>
                  <a:pt x="0" y="58"/>
                  <a:pt x="0" y="34"/>
                </a:cubicBezTo>
                <a:cubicBezTo>
                  <a:pt x="0" y="0"/>
                  <a:pt x="0" y="0"/>
                  <a:pt x="0" y="0"/>
                </a:cubicBezTo>
                <a:cubicBezTo>
                  <a:pt x="0" y="24"/>
                  <a:pt x="13" y="47"/>
                  <a:pt x="34" y="59"/>
                </a:cubicBezTo>
                <a:cubicBezTo>
                  <a:pt x="221" y="167"/>
                  <a:pt x="221" y="167"/>
                  <a:pt x="221" y="167"/>
                </a:cubicBezTo>
                <a:cubicBezTo>
                  <a:pt x="231" y="173"/>
                  <a:pt x="244" y="173"/>
                  <a:pt x="255" y="167"/>
                </a:cubicBezTo>
                <a:cubicBezTo>
                  <a:pt x="442" y="59"/>
                  <a:pt x="442" y="59"/>
                  <a:pt x="442" y="59"/>
                </a:cubicBezTo>
                <a:cubicBezTo>
                  <a:pt x="463" y="47"/>
                  <a:pt x="476" y="24"/>
                  <a:pt x="476" y="0"/>
                </a:cubicBezTo>
                <a:close/>
              </a:path>
            </a:pathLst>
          </a:custGeom>
          <a:solidFill>
            <a:schemeClr val="accent2">
              <a:lumMod val="75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9" name="标题 1"/>
          <p:cNvSpPr txBox="1"/>
          <p:nvPr/>
        </p:nvSpPr>
        <p:spPr>
          <a:xfrm>
            <a:off x="6894461" y="1564180"/>
            <a:ext cx="1119026" cy="1459906"/>
          </a:xfrm>
          <a:custGeom>
            <a:avLst/>
            <a:gdLst>
              <a:gd name="T0" fmla="*/ 476 w 476"/>
              <a:gd name="T1" fmla="*/ 23 h 621"/>
              <a:gd name="T2" fmla="*/ 476 w 476"/>
              <a:gd name="T3" fmla="*/ 448 h 621"/>
              <a:gd name="T4" fmla="*/ 442 w 476"/>
              <a:gd name="T5" fmla="*/ 507 h 621"/>
              <a:gd name="T6" fmla="*/ 255 w 476"/>
              <a:gd name="T7" fmla="*/ 615 h 621"/>
              <a:gd name="T8" fmla="*/ 221 w 476"/>
              <a:gd name="T9" fmla="*/ 615 h 621"/>
              <a:gd name="T10" fmla="*/ 34 w 476"/>
              <a:gd name="T11" fmla="*/ 507 h 621"/>
              <a:gd name="T12" fmla="*/ 0 w 476"/>
              <a:gd name="T13" fmla="*/ 448 h 621"/>
              <a:gd name="T14" fmla="*/ 0 w 476"/>
              <a:gd name="T15" fmla="*/ 23 h 621"/>
              <a:gd name="T16" fmla="*/ 12 w 476"/>
              <a:gd name="T17" fmla="*/ 4 h 621"/>
              <a:gd name="T18" fmla="*/ 34 w 476"/>
              <a:gd name="T19" fmla="*/ 4 h 621"/>
              <a:gd name="T20" fmla="*/ 221 w 476"/>
              <a:gd name="T21" fmla="*/ 112 h 621"/>
              <a:gd name="T22" fmla="*/ 255 w 476"/>
              <a:gd name="T23" fmla="*/ 112 h 621"/>
              <a:gd name="T24" fmla="*/ 442 w 476"/>
              <a:gd name="T25" fmla="*/ 4 h 621"/>
              <a:gd name="T26" fmla="*/ 465 w 476"/>
              <a:gd name="T27" fmla="*/ 4 h 621"/>
              <a:gd name="T28" fmla="*/ 476 w 476"/>
              <a:gd name="T29" fmla="*/ 23 h 621"/>
            </a:gdLst>
            <a:ahLst/>
            <a:cxnLst/>
            <a:rect l="0" t="0" r="r" b="b"/>
            <a:pathLst>
              <a:path w="476" h="621">
                <a:moveTo>
                  <a:pt x="476" y="23"/>
                </a:moveTo>
                <a:cubicBezTo>
                  <a:pt x="476" y="448"/>
                  <a:pt x="476" y="448"/>
                  <a:pt x="476" y="448"/>
                </a:cubicBezTo>
                <a:cubicBezTo>
                  <a:pt x="476" y="472"/>
                  <a:pt x="463" y="495"/>
                  <a:pt x="442" y="507"/>
                </a:cubicBezTo>
                <a:cubicBezTo>
                  <a:pt x="255" y="615"/>
                  <a:pt x="255" y="615"/>
                  <a:pt x="255" y="615"/>
                </a:cubicBezTo>
                <a:cubicBezTo>
                  <a:pt x="245" y="621"/>
                  <a:pt x="232" y="621"/>
                  <a:pt x="221" y="615"/>
                </a:cubicBezTo>
                <a:cubicBezTo>
                  <a:pt x="34" y="507"/>
                  <a:pt x="34" y="507"/>
                  <a:pt x="34" y="507"/>
                </a:cubicBezTo>
                <a:cubicBezTo>
                  <a:pt x="13" y="495"/>
                  <a:pt x="0" y="472"/>
                  <a:pt x="0" y="448"/>
                </a:cubicBezTo>
                <a:cubicBezTo>
                  <a:pt x="0" y="23"/>
                  <a:pt x="0" y="23"/>
                  <a:pt x="0" y="23"/>
                </a:cubicBezTo>
                <a:cubicBezTo>
                  <a:pt x="0" y="15"/>
                  <a:pt x="5" y="8"/>
                  <a:pt x="12" y="4"/>
                </a:cubicBezTo>
                <a:cubicBezTo>
                  <a:pt x="19" y="0"/>
                  <a:pt x="27" y="0"/>
                  <a:pt x="34" y="4"/>
                </a:cubicBezTo>
                <a:cubicBezTo>
                  <a:pt x="221" y="112"/>
                  <a:pt x="221" y="112"/>
                  <a:pt x="221" y="112"/>
                </a:cubicBezTo>
                <a:cubicBezTo>
                  <a:pt x="232" y="118"/>
                  <a:pt x="245" y="118"/>
                  <a:pt x="255" y="112"/>
                </a:cubicBezTo>
                <a:cubicBezTo>
                  <a:pt x="442" y="4"/>
                  <a:pt x="442" y="4"/>
                  <a:pt x="442" y="4"/>
                </a:cubicBezTo>
                <a:cubicBezTo>
                  <a:pt x="449" y="0"/>
                  <a:pt x="458" y="0"/>
                  <a:pt x="465" y="4"/>
                </a:cubicBezTo>
                <a:cubicBezTo>
                  <a:pt x="472" y="8"/>
                  <a:pt x="476" y="15"/>
                  <a:pt x="476" y="23"/>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0" name="标题 1"/>
          <p:cNvSpPr txBox="1"/>
          <p:nvPr/>
        </p:nvSpPr>
        <p:spPr>
          <a:xfrm>
            <a:off x="6894461" y="2537451"/>
            <a:ext cx="1119026" cy="486635"/>
          </a:xfrm>
          <a:custGeom>
            <a:avLst/>
            <a:gdLst>
              <a:gd name="T0" fmla="*/ 476 w 476"/>
              <a:gd name="T1" fmla="*/ 0 h 207"/>
              <a:gd name="T2" fmla="*/ 476 w 476"/>
              <a:gd name="T3" fmla="*/ 34 h 207"/>
              <a:gd name="T4" fmla="*/ 442 w 476"/>
              <a:gd name="T5" fmla="*/ 93 h 207"/>
              <a:gd name="T6" fmla="*/ 255 w 476"/>
              <a:gd name="T7" fmla="*/ 201 h 207"/>
              <a:gd name="T8" fmla="*/ 221 w 476"/>
              <a:gd name="T9" fmla="*/ 201 h 207"/>
              <a:gd name="T10" fmla="*/ 34 w 476"/>
              <a:gd name="T11" fmla="*/ 93 h 207"/>
              <a:gd name="T12" fmla="*/ 0 w 476"/>
              <a:gd name="T13" fmla="*/ 34 h 207"/>
              <a:gd name="T14" fmla="*/ 0 w 476"/>
              <a:gd name="T15" fmla="*/ 0 h 207"/>
              <a:gd name="T16" fmla="*/ 34 w 476"/>
              <a:gd name="T17" fmla="*/ 59 h 207"/>
              <a:gd name="T18" fmla="*/ 221 w 476"/>
              <a:gd name="T19" fmla="*/ 167 h 207"/>
              <a:gd name="T20" fmla="*/ 255 w 476"/>
              <a:gd name="T21" fmla="*/ 167 h 207"/>
              <a:gd name="T22" fmla="*/ 442 w 476"/>
              <a:gd name="T23" fmla="*/ 59 h 207"/>
              <a:gd name="T24" fmla="*/ 476 w 476"/>
              <a:gd name="T25" fmla="*/ 0 h 207"/>
            </a:gdLst>
            <a:ahLst/>
            <a:cxnLst/>
            <a:rect l="0" t="0" r="r" b="b"/>
            <a:pathLst>
              <a:path w="476" h="207">
                <a:moveTo>
                  <a:pt x="476" y="0"/>
                </a:moveTo>
                <a:cubicBezTo>
                  <a:pt x="476" y="34"/>
                  <a:pt x="476" y="34"/>
                  <a:pt x="476" y="34"/>
                </a:cubicBezTo>
                <a:cubicBezTo>
                  <a:pt x="476" y="58"/>
                  <a:pt x="463" y="81"/>
                  <a:pt x="442" y="93"/>
                </a:cubicBezTo>
                <a:cubicBezTo>
                  <a:pt x="255" y="201"/>
                  <a:pt x="255" y="201"/>
                  <a:pt x="255" y="201"/>
                </a:cubicBezTo>
                <a:cubicBezTo>
                  <a:pt x="245" y="207"/>
                  <a:pt x="232" y="207"/>
                  <a:pt x="221" y="201"/>
                </a:cubicBezTo>
                <a:cubicBezTo>
                  <a:pt x="34" y="93"/>
                  <a:pt x="34" y="93"/>
                  <a:pt x="34" y="93"/>
                </a:cubicBezTo>
                <a:cubicBezTo>
                  <a:pt x="13" y="81"/>
                  <a:pt x="0" y="58"/>
                  <a:pt x="0" y="34"/>
                </a:cubicBezTo>
                <a:cubicBezTo>
                  <a:pt x="0" y="0"/>
                  <a:pt x="0" y="0"/>
                  <a:pt x="0" y="0"/>
                </a:cubicBezTo>
                <a:cubicBezTo>
                  <a:pt x="0" y="24"/>
                  <a:pt x="13" y="47"/>
                  <a:pt x="34" y="59"/>
                </a:cubicBezTo>
                <a:cubicBezTo>
                  <a:pt x="221" y="167"/>
                  <a:pt x="221" y="167"/>
                  <a:pt x="221" y="167"/>
                </a:cubicBezTo>
                <a:cubicBezTo>
                  <a:pt x="232" y="173"/>
                  <a:pt x="245" y="173"/>
                  <a:pt x="255" y="167"/>
                </a:cubicBezTo>
                <a:cubicBezTo>
                  <a:pt x="442" y="59"/>
                  <a:pt x="442" y="59"/>
                  <a:pt x="442" y="59"/>
                </a:cubicBezTo>
                <a:cubicBezTo>
                  <a:pt x="463" y="47"/>
                  <a:pt x="476" y="24"/>
                  <a:pt x="476" y="0"/>
                </a:cubicBezTo>
                <a:close/>
              </a:path>
            </a:pathLst>
          </a:custGeom>
          <a:solidFill>
            <a:schemeClr val="accent1">
              <a:lumMod val="75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1" name="标题 1"/>
          <p:cNvSpPr txBox="1"/>
          <p:nvPr/>
        </p:nvSpPr>
        <p:spPr>
          <a:xfrm>
            <a:off x="4127674" y="1564180"/>
            <a:ext cx="1119026" cy="1459906"/>
          </a:xfrm>
          <a:custGeom>
            <a:avLst/>
            <a:gdLst>
              <a:gd name="T0" fmla="*/ 476 w 476"/>
              <a:gd name="T1" fmla="*/ 23 h 621"/>
              <a:gd name="T2" fmla="*/ 476 w 476"/>
              <a:gd name="T3" fmla="*/ 448 h 621"/>
              <a:gd name="T4" fmla="*/ 442 w 476"/>
              <a:gd name="T5" fmla="*/ 507 h 621"/>
              <a:gd name="T6" fmla="*/ 255 w 476"/>
              <a:gd name="T7" fmla="*/ 615 h 621"/>
              <a:gd name="T8" fmla="*/ 221 w 476"/>
              <a:gd name="T9" fmla="*/ 615 h 621"/>
              <a:gd name="T10" fmla="*/ 34 w 476"/>
              <a:gd name="T11" fmla="*/ 507 h 621"/>
              <a:gd name="T12" fmla="*/ 0 w 476"/>
              <a:gd name="T13" fmla="*/ 448 h 621"/>
              <a:gd name="T14" fmla="*/ 0 w 476"/>
              <a:gd name="T15" fmla="*/ 23 h 621"/>
              <a:gd name="T16" fmla="*/ 11 w 476"/>
              <a:gd name="T17" fmla="*/ 4 h 621"/>
              <a:gd name="T18" fmla="*/ 34 w 476"/>
              <a:gd name="T19" fmla="*/ 4 h 621"/>
              <a:gd name="T20" fmla="*/ 221 w 476"/>
              <a:gd name="T21" fmla="*/ 112 h 621"/>
              <a:gd name="T22" fmla="*/ 255 w 476"/>
              <a:gd name="T23" fmla="*/ 112 h 621"/>
              <a:gd name="T24" fmla="*/ 442 w 476"/>
              <a:gd name="T25" fmla="*/ 4 h 621"/>
              <a:gd name="T26" fmla="*/ 464 w 476"/>
              <a:gd name="T27" fmla="*/ 4 h 621"/>
              <a:gd name="T28" fmla="*/ 476 w 476"/>
              <a:gd name="T29" fmla="*/ 23 h 621"/>
            </a:gdLst>
            <a:ahLst/>
            <a:cxnLst/>
            <a:rect l="0" t="0" r="r" b="b"/>
            <a:pathLst>
              <a:path w="476" h="621">
                <a:moveTo>
                  <a:pt x="476" y="23"/>
                </a:moveTo>
                <a:cubicBezTo>
                  <a:pt x="476" y="448"/>
                  <a:pt x="476" y="448"/>
                  <a:pt x="476" y="448"/>
                </a:cubicBezTo>
                <a:cubicBezTo>
                  <a:pt x="476" y="472"/>
                  <a:pt x="463" y="495"/>
                  <a:pt x="442" y="507"/>
                </a:cubicBezTo>
                <a:cubicBezTo>
                  <a:pt x="255" y="615"/>
                  <a:pt x="255" y="615"/>
                  <a:pt x="255" y="615"/>
                </a:cubicBezTo>
                <a:cubicBezTo>
                  <a:pt x="244" y="621"/>
                  <a:pt x="231" y="621"/>
                  <a:pt x="221" y="615"/>
                </a:cubicBezTo>
                <a:cubicBezTo>
                  <a:pt x="34" y="507"/>
                  <a:pt x="34" y="507"/>
                  <a:pt x="34" y="507"/>
                </a:cubicBezTo>
                <a:cubicBezTo>
                  <a:pt x="13" y="495"/>
                  <a:pt x="0" y="472"/>
                  <a:pt x="0" y="448"/>
                </a:cubicBezTo>
                <a:cubicBezTo>
                  <a:pt x="0" y="23"/>
                  <a:pt x="0" y="23"/>
                  <a:pt x="0" y="23"/>
                </a:cubicBezTo>
                <a:cubicBezTo>
                  <a:pt x="0" y="15"/>
                  <a:pt x="4" y="8"/>
                  <a:pt x="11" y="4"/>
                </a:cubicBezTo>
                <a:cubicBezTo>
                  <a:pt x="18" y="0"/>
                  <a:pt x="27" y="0"/>
                  <a:pt x="34" y="4"/>
                </a:cubicBezTo>
                <a:cubicBezTo>
                  <a:pt x="221" y="112"/>
                  <a:pt x="221" y="112"/>
                  <a:pt x="221" y="112"/>
                </a:cubicBezTo>
                <a:cubicBezTo>
                  <a:pt x="231" y="118"/>
                  <a:pt x="244" y="118"/>
                  <a:pt x="255" y="112"/>
                </a:cubicBezTo>
                <a:cubicBezTo>
                  <a:pt x="442" y="4"/>
                  <a:pt x="442" y="4"/>
                  <a:pt x="442" y="4"/>
                </a:cubicBezTo>
                <a:cubicBezTo>
                  <a:pt x="449" y="0"/>
                  <a:pt x="457" y="0"/>
                  <a:pt x="464" y="4"/>
                </a:cubicBezTo>
                <a:cubicBezTo>
                  <a:pt x="471" y="8"/>
                  <a:pt x="476" y="15"/>
                  <a:pt x="476" y="23"/>
                </a:cubicBez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2" name="标题 1"/>
          <p:cNvSpPr txBox="1"/>
          <p:nvPr/>
        </p:nvSpPr>
        <p:spPr>
          <a:xfrm>
            <a:off x="4127674" y="2537451"/>
            <a:ext cx="1119026" cy="486635"/>
          </a:xfrm>
          <a:custGeom>
            <a:avLst/>
            <a:gdLst>
              <a:gd name="T0" fmla="*/ 476 w 476"/>
              <a:gd name="T1" fmla="*/ 0 h 207"/>
              <a:gd name="T2" fmla="*/ 476 w 476"/>
              <a:gd name="T3" fmla="*/ 34 h 207"/>
              <a:gd name="T4" fmla="*/ 442 w 476"/>
              <a:gd name="T5" fmla="*/ 93 h 207"/>
              <a:gd name="T6" fmla="*/ 255 w 476"/>
              <a:gd name="T7" fmla="*/ 201 h 207"/>
              <a:gd name="T8" fmla="*/ 221 w 476"/>
              <a:gd name="T9" fmla="*/ 201 h 207"/>
              <a:gd name="T10" fmla="*/ 34 w 476"/>
              <a:gd name="T11" fmla="*/ 93 h 207"/>
              <a:gd name="T12" fmla="*/ 0 w 476"/>
              <a:gd name="T13" fmla="*/ 34 h 207"/>
              <a:gd name="T14" fmla="*/ 0 w 476"/>
              <a:gd name="T15" fmla="*/ 0 h 207"/>
              <a:gd name="T16" fmla="*/ 34 w 476"/>
              <a:gd name="T17" fmla="*/ 59 h 207"/>
              <a:gd name="T18" fmla="*/ 221 w 476"/>
              <a:gd name="T19" fmla="*/ 167 h 207"/>
              <a:gd name="T20" fmla="*/ 255 w 476"/>
              <a:gd name="T21" fmla="*/ 167 h 207"/>
              <a:gd name="T22" fmla="*/ 442 w 476"/>
              <a:gd name="T23" fmla="*/ 59 h 207"/>
              <a:gd name="T24" fmla="*/ 476 w 476"/>
              <a:gd name="T25" fmla="*/ 0 h 207"/>
            </a:gdLst>
            <a:ahLst/>
            <a:cxnLst/>
            <a:rect l="0" t="0" r="r" b="b"/>
            <a:pathLst>
              <a:path w="476" h="207">
                <a:moveTo>
                  <a:pt x="476" y="0"/>
                </a:moveTo>
                <a:cubicBezTo>
                  <a:pt x="476" y="34"/>
                  <a:pt x="476" y="34"/>
                  <a:pt x="476" y="34"/>
                </a:cubicBezTo>
                <a:cubicBezTo>
                  <a:pt x="476" y="58"/>
                  <a:pt x="463" y="81"/>
                  <a:pt x="442" y="93"/>
                </a:cubicBezTo>
                <a:cubicBezTo>
                  <a:pt x="255" y="201"/>
                  <a:pt x="255" y="201"/>
                  <a:pt x="255" y="201"/>
                </a:cubicBezTo>
                <a:cubicBezTo>
                  <a:pt x="244" y="207"/>
                  <a:pt x="231" y="207"/>
                  <a:pt x="221" y="201"/>
                </a:cubicBezTo>
                <a:cubicBezTo>
                  <a:pt x="34" y="93"/>
                  <a:pt x="34" y="93"/>
                  <a:pt x="34" y="93"/>
                </a:cubicBezTo>
                <a:cubicBezTo>
                  <a:pt x="13" y="81"/>
                  <a:pt x="0" y="58"/>
                  <a:pt x="0" y="34"/>
                </a:cubicBezTo>
                <a:cubicBezTo>
                  <a:pt x="0" y="0"/>
                  <a:pt x="0" y="0"/>
                  <a:pt x="0" y="0"/>
                </a:cubicBezTo>
                <a:cubicBezTo>
                  <a:pt x="0" y="24"/>
                  <a:pt x="13" y="47"/>
                  <a:pt x="34" y="59"/>
                </a:cubicBezTo>
                <a:cubicBezTo>
                  <a:pt x="221" y="167"/>
                  <a:pt x="221" y="167"/>
                  <a:pt x="221" y="167"/>
                </a:cubicBezTo>
                <a:cubicBezTo>
                  <a:pt x="231" y="173"/>
                  <a:pt x="244" y="173"/>
                  <a:pt x="255" y="167"/>
                </a:cubicBezTo>
                <a:cubicBezTo>
                  <a:pt x="442" y="59"/>
                  <a:pt x="442" y="59"/>
                  <a:pt x="442" y="59"/>
                </a:cubicBezTo>
                <a:cubicBezTo>
                  <a:pt x="463" y="47"/>
                  <a:pt x="476" y="24"/>
                  <a:pt x="476" y="0"/>
                </a:cubicBezTo>
                <a:close/>
              </a:path>
            </a:pathLst>
          </a:custGeom>
          <a:solidFill>
            <a:schemeClr val="accent2">
              <a:lumMod val="75000"/>
            </a:schemeClr>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3" name="标题 1"/>
          <p:cNvSpPr txBox="1"/>
          <p:nvPr/>
        </p:nvSpPr>
        <p:spPr>
          <a:xfrm>
            <a:off x="10037622" y="2018112"/>
            <a:ext cx="366278" cy="380868"/>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4" name="标题 1"/>
          <p:cNvSpPr txBox="1"/>
          <p:nvPr/>
        </p:nvSpPr>
        <p:spPr>
          <a:xfrm>
            <a:off x="4474779" y="2008363"/>
            <a:ext cx="424816" cy="42481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35" name="标题 1"/>
          <p:cNvSpPr txBox="1"/>
          <p:nvPr/>
        </p:nvSpPr>
        <p:spPr>
          <a:xfrm>
            <a:off x="7271831" y="2005773"/>
            <a:ext cx="364286" cy="416026"/>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cap="sq">
            <a:noFill/>
            <a:prstDash val="solid"/>
          </a:ln>
        </p:spPr>
        <p:txBody>
          <a:bodyPr vert="horz" wrap="square" lIns="91440" tIns="45720" rIns="91440" bIns="45720" rtlCol="0" anchor="t"/>
          <a:lstStyle/>
          <a:p>
            <a:pPr algn="l">
              <a:lnSpc>
                <a:spcPct val="110000"/>
              </a:lnSpc>
            </a:pPr>
            <a:endParaRPr kumimoji="1" lang="zh-CN" altLang="en-US"/>
          </a:p>
        </p:txBody>
      </p:sp>
      <p:cxnSp>
        <p:nvCxnSpPr>
          <p:cNvPr id="36"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37"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股份有限公司的设立</a:t>
            </a:r>
            <a:endParaRPr kumimoji="1" lang="zh-CN" altLang="en-US" dirty="0"/>
          </a:p>
        </p:txBody>
      </p:sp>
      <p:sp>
        <p:nvSpPr>
          <p:cNvPr id="38"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39"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47134"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836478" y="3183876"/>
            <a:ext cx="2319011" cy="1794521"/>
          </a:xfrm>
          <a:custGeom>
            <a:avLst/>
            <a:gdLst>
              <a:gd name="T0" fmla="*/ 714 w 714"/>
              <a:gd name="T1" fmla="*/ 395 h 552"/>
              <a:gd name="T2" fmla="*/ 526 w 714"/>
              <a:gd name="T3" fmla="*/ 301 h 552"/>
              <a:gd name="T4" fmla="*/ 373 w 714"/>
              <a:gd name="T5" fmla="*/ 51 h 552"/>
              <a:gd name="T6" fmla="*/ 51 w 714"/>
              <a:gd name="T7" fmla="*/ 188 h 552"/>
              <a:gd name="T8" fmla="*/ 187 w 714"/>
              <a:gd name="T9" fmla="*/ 509 h 552"/>
              <a:gd name="T10" fmla="*/ 477 w 714"/>
              <a:gd name="T11" fmla="*/ 429 h 552"/>
              <a:gd name="T12" fmla="*/ 673 w 714"/>
              <a:gd name="T13" fmla="*/ 495 h 552"/>
              <a:gd name="T14" fmla="*/ 714 w 714"/>
              <a:gd name="T15" fmla="*/ 395 h 552"/>
            </a:gdLst>
            <a:ahLst/>
            <a:cxnLst/>
            <a:rect l="0" t="0" r="r" b="b"/>
            <a:pathLst>
              <a:path w="714" h="552">
                <a:moveTo>
                  <a:pt x="714" y="395"/>
                </a:moveTo>
                <a:cubicBezTo>
                  <a:pt x="645" y="440"/>
                  <a:pt x="526" y="383"/>
                  <a:pt x="526" y="301"/>
                </a:cubicBezTo>
                <a:cubicBezTo>
                  <a:pt x="535" y="196"/>
                  <a:pt x="475" y="93"/>
                  <a:pt x="373" y="51"/>
                </a:cubicBezTo>
                <a:cubicBezTo>
                  <a:pt x="246" y="0"/>
                  <a:pt x="102" y="61"/>
                  <a:pt x="51" y="188"/>
                </a:cubicBezTo>
                <a:cubicBezTo>
                  <a:pt x="0" y="314"/>
                  <a:pt x="61" y="458"/>
                  <a:pt x="187" y="509"/>
                </a:cubicBezTo>
                <a:cubicBezTo>
                  <a:pt x="293" y="552"/>
                  <a:pt x="412" y="516"/>
                  <a:pt x="477" y="429"/>
                </a:cubicBezTo>
                <a:cubicBezTo>
                  <a:pt x="535" y="376"/>
                  <a:pt x="654" y="418"/>
                  <a:pt x="673" y="495"/>
                </a:cubicBezTo>
                <a:cubicBezTo>
                  <a:pt x="682" y="459"/>
                  <a:pt x="696" y="426"/>
                  <a:pt x="714" y="395"/>
                </a:cubicBezTo>
                <a:close/>
              </a:path>
            </a:pathLst>
          </a:custGeom>
          <a:solidFill>
            <a:schemeClr val="accent1"/>
          </a:solidFill>
          <a:ln cap="sq">
            <a:noFill/>
          </a:ln>
        </p:spPr>
        <p:txBody>
          <a:bodyPr vert="horz" wrap="square" lIns="91440" tIns="45720" rIns="91440" bIns="45720" rtlCol="0" anchor="t"/>
          <a:lstStyle/>
          <a:p>
            <a:pPr algn="l">
              <a:lnSpc>
                <a:spcPct val="110000"/>
              </a:lnSpc>
            </a:pPr>
            <a:endParaRPr kumimoji="1" lang="zh-CN" altLang="en-US"/>
          </a:p>
        </p:txBody>
      </p:sp>
      <p:sp>
        <p:nvSpPr>
          <p:cNvPr id="4" name="标题 1"/>
          <p:cNvSpPr txBox="1"/>
          <p:nvPr/>
        </p:nvSpPr>
        <p:spPr>
          <a:xfrm>
            <a:off x="4175161" y="1812241"/>
            <a:ext cx="1790403" cy="2287431"/>
          </a:xfrm>
          <a:custGeom>
            <a:avLst/>
            <a:gdLst>
              <a:gd name="T0" fmla="*/ 509 w 551"/>
              <a:gd name="T1" fmla="*/ 666 h 704"/>
              <a:gd name="T2" fmla="*/ 443 w 551"/>
              <a:gd name="T3" fmla="*/ 467 h 704"/>
              <a:gd name="T4" fmla="*/ 507 w 551"/>
              <a:gd name="T5" fmla="*/ 182 h 704"/>
              <a:gd name="T6" fmla="*/ 181 w 551"/>
              <a:gd name="T7" fmla="*/ 56 h 704"/>
              <a:gd name="T8" fmla="*/ 55 w 551"/>
              <a:gd name="T9" fmla="*/ 381 h 704"/>
              <a:gd name="T10" fmla="*/ 319 w 551"/>
              <a:gd name="T11" fmla="*/ 525 h 704"/>
              <a:gd name="T12" fmla="*/ 416 w 551"/>
              <a:gd name="T13" fmla="*/ 704 h 704"/>
              <a:gd name="T14" fmla="*/ 509 w 551"/>
              <a:gd name="T15" fmla="*/ 666 h 704"/>
            </a:gdLst>
            <a:ahLst/>
            <a:cxnLst/>
            <a:rect l="0" t="0" r="r" b="b"/>
            <a:pathLst>
              <a:path w="551" h="704">
                <a:moveTo>
                  <a:pt x="509" y="666"/>
                </a:moveTo>
                <a:cubicBezTo>
                  <a:pt x="430" y="646"/>
                  <a:pt x="387" y="526"/>
                  <a:pt x="443" y="467"/>
                </a:cubicBezTo>
                <a:cubicBezTo>
                  <a:pt x="522" y="398"/>
                  <a:pt x="551" y="283"/>
                  <a:pt x="507" y="182"/>
                </a:cubicBezTo>
                <a:cubicBezTo>
                  <a:pt x="452" y="57"/>
                  <a:pt x="306" y="0"/>
                  <a:pt x="181" y="56"/>
                </a:cubicBezTo>
                <a:cubicBezTo>
                  <a:pt x="56" y="111"/>
                  <a:pt x="0" y="256"/>
                  <a:pt x="55" y="381"/>
                </a:cubicBezTo>
                <a:cubicBezTo>
                  <a:pt x="101" y="486"/>
                  <a:pt x="211" y="542"/>
                  <a:pt x="319" y="525"/>
                </a:cubicBezTo>
                <a:cubicBezTo>
                  <a:pt x="395" y="528"/>
                  <a:pt x="450" y="635"/>
                  <a:pt x="416" y="704"/>
                </a:cubicBezTo>
                <a:cubicBezTo>
                  <a:pt x="445" y="687"/>
                  <a:pt x="476" y="674"/>
                  <a:pt x="509" y="666"/>
                </a:cubicBezTo>
                <a:close/>
              </a:path>
            </a:pathLst>
          </a:custGeom>
          <a:solidFill>
            <a:schemeClr val="accent2"/>
          </a:solidFill>
          <a:ln cap="sq">
            <a:noFill/>
          </a:ln>
        </p:spPr>
        <p:txBody>
          <a:bodyPr vert="horz" wrap="square" lIns="91440" tIns="45720" rIns="91440" bIns="45720" rtlCol="0" anchor="t"/>
          <a:lstStyle/>
          <a:p>
            <a:pPr algn="l">
              <a:lnSpc>
                <a:spcPct val="110000"/>
              </a:lnSpc>
            </a:pPr>
            <a:endParaRPr kumimoji="1" lang="zh-CN" altLang="en-US"/>
          </a:p>
        </p:txBody>
      </p:sp>
      <p:sp>
        <p:nvSpPr>
          <p:cNvPr id="5" name="标题 1"/>
          <p:cNvSpPr txBox="1"/>
          <p:nvPr/>
        </p:nvSpPr>
        <p:spPr>
          <a:xfrm>
            <a:off x="7014543" y="3174265"/>
            <a:ext cx="2340979" cy="1793148"/>
          </a:xfrm>
          <a:custGeom>
            <a:avLst/>
            <a:gdLst>
              <a:gd name="T0" fmla="*/ 0 w 721"/>
              <a:gd name="T1" fmla="*/ 391 h 552"/>
              <a:gd name="T2" fmla="*/ 195 w 721"/>
              <a:gd name="T3" fmla="*/ 301 h 552"/>
              <a:gd name="T4" fmla="*/ 349 w 721"/>
              <a:gd name="T5" fmla="*/ 51 h 552"/>
              <a:gd name="T6" fmla="*/ 670 w 721"/>
              <a:gd name="T7" fmla="*/ 187 h 552"/>
              <a:gd name="T8" fmla="*/ 534 w 721"/>
              <a:gd name="T9" fmla="*/ 509 h 552"/>
              <a:gd name="T10" fmla="*/ 244 w 721"/>
              <a:gd name="T11" fmla="*/ 428 h 552"/>
              <a:gd name="T12" fmla="*/ 47 w 721"/>
              <a:gd name="T13" fmla="*/ 500 h 552"/>
              <a:gd name="T14" fmla="*/ 0 w 721"/>
              <a:gd name="T15" fmla="*/ 391 h 552"/>
            </a:gdLst>
            <a:ahLst/>
            <a:cxnLst/>
            <a:rect l="0" t="0" r="r" b="b"/>
            <a:pathLst>
              <a:path w="721" h="552">
                <a:moveTo>
                  <a:pt x="0" y="391"/>
                </a:moveTo>
                <a:cubicBezTo>
                  <a:pt x="69" y="443"/>
                  <a:pt x="195" y="386"/>
                  <a:pt x="195" y="301"/>
                </a:cubicBezTo>
                <a:cubicBezTo>
                  <a:pt x="187" y="196"/>
                  <a:pt x="246" y="93"/>
                  <a:pt x="349" y="51"/>
                </a:cubicBezTo>
                <a:cubicBezTo>
                  <a:pt x="475" y="0"/>
                  <a:pt x="619" y="61"/>
                  <a:pt x="670" y="187"/>
                </a:cubicBezTo>
                <a:cubicBezTo>
                  <a:pt x="721" y="314"/>
                  <a:pt x="660" y="458"/>
                  <a:pt x="534" y="509"/>
                </a:cubicBezTo>
                <a:cubicBezTo>
                  <a:pt x="428" y="552"/>
                  <a:pt x="310" y="516"/>
                  <a:pt x="244" y="428"/>
                </a:cubicBezTo>
                <a:cubicBezTo>
                  <a:pt x="185" y="375"/>
                  <a:pt x="63" y="419"/>
                  <a:pt x="47" y="500"/>
                </a:cubicBezTo>
                <a:cubicBezTo>
                  <a:pt x="38" y="460"/>
                  <a:pt x="22" y="424"/>
                  <a:pt x="0" y="391"/>
                </a:cubicBezTo>
                <a:close/>
              </a:path>
            </a:pathLst>
          </a:custGeom>
          <a:solidFill>
            <a:schemeClr val="tx1">
              <a:lumMod val="75000"/>
              <a:lumOff val="2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a:off x="6227808" y="1802630"/>
            <a:ext cx="1790403" cy="2308026"/>
          </a:xfrm>
          <a:custGeom>
            <a:avLst/>
            <a:gdLst>
              <a:gd name="T0" fmla="*/ 34 w 551"/>
              <a:gd name="T1" fmla="*/ 667 h 710"/>
              <a:gd name="T2" fmla="*/ 108 w 551"/>
              <a:gd name="T3" fmla="*/ 467 h 710"/>
              <a:gd name="T4" fmla="*/ 45 w 551"/>
              <a:gd name="T5" fmla="*/ 181 h 710"/>
              <a:gd name="T6" fmla="*/ 370 w 551"/>
              <a:gd name="T7" fmla="*/ 55 h 710"/>
              <a:gd name="T8" fmla="*/ 496 w 551"/>
              <a:gd name="T9" fmla="*/ 381 h 710"/>
              <a:gd name="T10" fmla="*/ 232 w 551"/>
              <a:gd name="T11" fmla="*/ 525 h 710"/>
              <a:gd name="T12" fmla="*/ 139 w 551"/>
              <a:gd name="T13" fmla="*/ 710 h 710"/>
              <a:gd name="T14" fmla="*/ 34 w 551"/>
              <a:gd name="T15" fmla="*/ 667 h 710"/>
            </a:gdLst>
            <a:ahLst/>
            <a:cxnLst/>
            <a:rect l="0" t="0" r="r" b="b"/>
            <a:pathLst>
              <a:path w="551" h="710">
                <a:moveTo>
                  <a:pt x="34" y="667"/>
                </a:moveTo>
                <a:cubicBezTo>
                  <a:pt x="118" y="654"/>
                  <a:pt x="167" y="528"/>
                  <a:pt x="108" y="467"/>
                </a:cubicBezTo>
                <a:cubicBezTo>
                  <a:pt x="29" y="398"/>
                  <a:pt x="0" y="283"/>
                  <a:pt x="45" y="181"/>
                </a:cubicBezTo>
                <a:cubicBezTo>
                  <a:pt x="100" y="57"/>
                  <a:pt x="246" y="0"/>
                  <a:pt x="370" y="55"/>
                </a:cubicBezTo>
                <a:cubicBezTo>
                  <a:pt x="495" y="110"/>
                  <a:pt x="551" y="256"/>
                  <a:pt x="496" y="381"/>
                </a:cubicBezTo>
                <a:cubicBezTo>
                  <a:pt x="450" y="485"/>
                  <a:pt x="340" y="542"/>
                  <a:pt x="232" y="525"/>
                </a:cubicBezTo>
                <a:cubicBezTo>
                  <a:pt x="154" y="528"/>
                  <a:pt x="98" y="641"/>
                  <a:pt x="139" y="710"/>
                </a:cubicBezTo>
                <a:cubicBezTo>
                  <a:pt x="107" y="690"/>
                  <a:pt x="71" y="676"/>
                  <a:pt x="34" y="667"/>
                </a:cubicBezTo>
                <a:close/>
              </a:path>
            </a:pathLst>
          </a:custGeom>
          <a:solidFill>
            <a:schemeClr val="accent3"/>
          </a:solidFill>
          <a:ln cap="sq">
            <a:noFill/>
          </a:ln>
        </p:spPr>
        <p:txBody>
          <a:bodyPr vert="horz" wrap="square" lIns="91440" tIns="45720" rIns="91440" bIns="45720" rtlCol="0" anchor="t"/>
          <a:lstStyle/>
          <a:p>
            <a:pPr algn="l">
              <a:lnSpc>
                <a:spcPct val="110000"/>
              </a:lnSpc>
            </a:pPr>
            <a:endParaRPr kumimoji="1" lang="zh-CN" altLang="en-US"/>
          </a:p>
        </p:txBody>
      </p:sp>
      <p:sp>
        <p:nvSpPr>
          <p:cNvPr id="7" name="标题 1"/>
          <p:cNvSpPr txBox="1"/>
          <p:nvPr/>
        </p:nvSpPr>
        <p:spPr>
          <a:xfrm>
            <a:off x="5133521" y="5104714"/>
            <a:ext cx="418768" cy="558815"/>
          </a:xfrm>
          <a:custGeom>
            <a:avLst/>
            <a:gdLst>
              <a:gd name="T0" fmla="*/ 69 w 129"/>
              <a:gd name="T1" fmla="*/ 172 h 172"/>
              <a:gd name="T2" fmla="*/ 0 w 129"/>
              <a:gd name="T3" fmla="*/ 7 h 172"/>
              <a:gd name="T4" fmla="*/ 79 w 129"/>
              <a:gd name="T5" fmla="*/ 0 h 172"/>
              <a:gd name="T6" fmla="*/ 129 w 129"/>
              <a:gd name="T7" fmla="*/ 121 h 172"/>
              <a:gd name="T8" fmla="*/ 69 w 129"/>
              <a:gd name="T9" fmla="*/ 172 h 172"/>
            </a:gdLst>
            <a:ahLst/>
            <a:cxnLst/>
            <a:rect l="0" t="0" r="r" b="b"/>
            <a:pathLst>
              <a:path w="129" h="172">
                <a:moveTo>
                  <a:pt x="69" y="172"/>
                </a:moveTo>
                <a:cubicBezTo>
                  <a:pt x="30" y="126"/>
                  <a:pt x="6" y="67"/>
                  <a:pt x="0" y="7"/>
                </a:cubicBezTo>
                <a:cubicBezTo>
                  <a:pt x="79" y="0"/>
                  <a:pt x="79" y="0"/>
                  <a:pt x="79" y="0"/>
                </a:cubicBezTo>
                <a:cubicBezTo>
                  <a:pt x="83" y="45"/>
                  <a:pt x="100" y="87"/>
                  <a:pt x="129" y="121"/>
                </a:cubicBezTo>
                <a:cubicBezTo>
                  <a:pt x="69" y="172"/>
                  <a:pt x="69" y="172"/>
                  <a:pt x="69" y="172"/>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5478146" y="5589385"/>
            <a:ext cx="554695" cy="416022"/>
          </a:xfrm>
          <a:custGeom>
            <a:avLst/>
            <a:gdLst>
              <a:gd name="T0" fmla="*/ 164 w 171"/>
              <a:gd name="T1" fmla="*/ 128 h 128"/>
              <a:gd name="T2" fmla="*/ 0 w 171"/>
              <a:gd name="T3" fmla="*/ 60 h 128"/>
              <a:gd name="T4" fmla="*/ 51 w 171"/>
              <a:gd name="T5" fmla="*/ 0 h 128"/>
              <a:gd name="T6" fmla="*/ 171 w 171"/>
              <a:gd name="T7" fmla="*/ 49 h 128"/>
              <a:gd name="T8" fmla="*/ 164 w 171"/>
              <a:gd name="T9" fmla="*/ 128 h 128"/>
            </a:gdLst>
            <a:ahLst/>
            <a:cxnLst/>
            <a:rect l="0" t="0" r="r" b="b"/>
            <a:pathLst>
              <a:path w="171" h="128">
                <a:moveTo>
                  <a:pt x="164" y="128"/>
                </a:moveTo>
                <a:cubicBezTo>
                  <a:pt x="104" y="123"/>
                  <a:pt x="47" y="99"/>
                  <a:pt x="0" y="60"/>
                </a:cubicBezTo>
                <a:cubicBezTo>
                  <a:pt x="51" y="0"/>
                  <a:pt x="51" y="0"/>
                  <a:pt x="51" y="0"/>
                </a:cubicBezTo>
                <a:cubicBezTo>
                  <a:pt x="85" y="28"/>
                  <a:pt x="127" y="46"/>
                  <a:pt x="171" y="49"/>
                </a:cubicBezTo>
                <a:cubicBezTo>
                  <a:pt x="164" y="128"/>
                  <a:pt x="164" y="128"/>
                  <a:pt x="164" y="128"/>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9" name="标题 1"/>
          <p:cNvSpPr txBox="1"/>
          <p:nvPr/>
        </p:nvSpPr>
        <p:spPr>
          <a:xfrm>
            <a:off x="5133521" y="4422328"/>
            <a:ext cx="418768" cy="558815"/>
          </a:xfrm>
          <a:custGeom>
            <a:avLst/>
            <a:gdLst>
              <a:gd name="T0" fmla="*/ 129 w 129"/>
              <a:gd name="T1" fmla="*/ 51 h 172"/>
              <a:gd name="T2" fmla="*/ 79 w 129"/>
              <a:gd name="T3" fmla="*/ 172 h 172"/>
              <a:gd name="T4" fmla="*/ 0 w 129"/>
              <a:gd name="T5" fmla="*/ 165 h 172"/>
              <a:gd name="T6" fmla="*/ 69 w 129"/>
              <a:gd name="T7" fmla="*/ 0 h 172"/>
              <a:gd name="T8" fmla="*/ 129 w 129"/>
              <a:gd name="T9" fmla="*/ 51 h 172"/>
            </a:gdLst>
            <a:ahLst/>
            <a:cxnLst/>
            <a:rect l="0" t="0" r="r" b="b"/>
            <a:pathLst>
              <a:path w="129" h="172">
                <a:moveTo>
                  <a:pt x="129" y="51"/>
                </a:moveTo>
                <a:cubicBezTo>
                  <a:pt x="100" y="86"/>
                  <a:pt x="83" y="127"/>
                  <a:pt x="79" y="172"/>
                </a:cubicBezTo>
                <a:cubicBezTo>
                  <a:pt x="0" y="165"/>
                  <a:pt x="0" y="165"/>
                  <a:pt x="0" y="165"/>
                </a:cubicBezTo>
                <a:cubicBezTo>
                  <a:pt x="6" y="105"/>
                  <a:pt x="30" y="47"/>
                  <a:pt x="69" y="0"/>
                </a:cubicBezTo>
                <a:cubicBezTo>
                  <a:pt x="129" y="51"/>
                  <a:pt x="129" y="51"/>
                  <a:pt x="129" y="51"/>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0" name="标题 1"/>
          <p:cNvSpPr txBox="1"/>
          <p:nvPr/>
        </p:nvSpPr>
        <p:spPr>
          <a:xfrm>
            <a:off x="5478146" y="4080450"/>
            <a:ext cx="554695" cy="416022"/>
          </a:xfrm>
          <a:custGeom>
            <a:avLst/>
            <a:gdLst>
              <a:gd name="T0" fmla="*/ 171 w 171"/>
              <a:gd name="T1" fmla="*/ 79 h 128"/>
              <a:gd name="T2" fmla="*/ 51 w 171"/>
              <a:gd name="T3" fmla="*/ 128 h 128"/>
              <a:gd name="T4" fmla="*/ 0 w 171"/>
              <a:gd name="T5" fmla="*/ 68 h 128"/>
              <a:gd name="T6" fmla="*/ 164 w 171"/>
              <a:gd name="T7" fmla="*/ 0 h 128"/>
              <a:gd name="T8" fmla="*/ 171 w 171"/>
              <a:gd name="T9" fmla="*/ 79 h 128"/>
            </a:gdLst>
            <a:ahLst/>
            <a:cxnLst/>
            <a:rect l="0" t="0" r="r" b="b"/>
            <a:pathLst>
              <a:path w="171" h="128">
                <a:moveTo>
                  <a:pt x="171" y="79"/>
                </a:moveTo>
                <a:cubicBezTo>
                  <a:pt x="127" y="83"/>
                  <a:pt x="85" y="100"/>
                  <a:pt x="51" y="128"/>
                </a:cubicBezTo>
                <a:cubicBezTo>
                  <a:pt x="0" y="68"/>
                  <a:pt x="0" y="68"/>
                  <a:pt x="0" y="68"/>
                </a:cubicBezTo>
                <a:cubicBezTo>
                  <a:pt x="47" y="29"/>
                  <a:pt x="104" y="6"/>
                  <a:pt x="164" y="0"/>
                </a:cubicBezTo>
                <a:cubicBezTo>
                  <a:pt x="171" y="79"/>
                  <a:pt x="171" y="79"/>
                  <a:pt x="171" y="79"/>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1" name="标题 1"/>
          <p:cNvSpPr txBox="1"/>
          <p:nvPr/>
        </p:nvSpPr>
        <p:spPr>
          <a:xfrm>
            <a:off x="6636965" y="5104714"/>
            <a:ext cx="416022" cy="558815"/>
          </a:xfrm>
          <a:custGeom>
            <a:avLst/>
            <a:gdLst>
              <a:gd name="T0" fmla="*/ 0 w 128"/>
              <a:gd name="T1" fmla="*/ 121 h 172"/>
              <a:gd name="T2" fmla="*/ 50 w 128"/>
              <a:gd name="T3" fmla="*/ 0 h 172"/>
              <a:gd name="T4" fmla="*/ 128 w 128"/>
              <a:gd name="T5" fmla="*/ 7 h 172"/>
              <a:gd name="T6" fmla="*/ 60 w 128"/>
              <a:gd name="T7" fmla="*/ 172 h 172"/>
              <a:gd name="T8" fmla="*/ 0 w 128"/>
              <a:gd name="T9" fmla="*/ 121 h 172"/>
            </a:gdLst>
            <a:ahLst/>
            <a:cxnLst/>
            <a:rect l="0" t="0" r="r" b="b"/>
            <a:pathLst>
              <a:path w="128" h="172">
                <a:moveTo>
                  <a:pt x="0" y="121"/>
                </a:moveTo>
                <a:cubicBezTo>
                  <a:pt x="28" y="87"/>
                  <a:pt x="46" y="45"/>
                  <a:pt x="50" y="0"/>
                </a:cubicBezTo>
                <a:cubicBezTo>
                  <a:pt x="128" y="7"/>
                  <a:pt x="128" y="7"/>
                  <a:pt x="128" y="7"/>
                </a:cubicBezTo>
                <a:cubicBezTo>
                  <a:pt x="123" y="67"/>
                  <a:pt x="99" y="126"/>
                  <a:pt x="60" y="172"/>
                </a:cubicBezTo>
                <a:cubicBezTo>
                  <a:pt x="0" y="121"/>
                  <a:pt x="0" y="121"/>
                  <a:pt x="0" y="121"/>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2" name="标题 1"/>
          <p:cNvSpPr txBox="1"/>
          <p:nvPr/>
        </p:nvSpPr>
        <p:spPr>
          <a:xfrm>
            <a:off x="6156412" y="5589385"/>
            <a:ext cx="551949" cy="416022"/>
          </a:xfrm>
          <a:custGeom>
            <a:avLst/>
            <a:gdLst>
              <a:gd name="T0" fmla="*/ 0 w 170"/>
              <a:gd name="T1" fmla="*/ 49 h 128"/>
              <a:gd name="T2" fmla="*/ 120 w 170"/>
              <a:gd name="T3" fmla="*/ 0 h 128"/>
              <a:gd name="T4" fmla="*/ 170 w 170"/>
              <a:gd name="T5" fmla="*/ 60 h 128"/>
              <a:gd name="T6" fmla="*/ 7 w 170"/>
              <a:gd name="T7" fmla="*/ 128 h 128"/>
              <a:gd name="T8" fmla="*/ 0 w 170"/>
              <a:gd name="T9" fmla="*/ 49 h 128"/>
            </a:gdLst>
            <a:ahLst/>
            <a:cxnLst/>
            <a:rect l="0" t="0" r="r" b="b"/>
            <a:pathLst>
              <a:path w="170" h="128">
                <a:moveTo>
                  <a:pt x="0" y="49"/>
                </a:moveTo>
                <a:cubicBezTo>
                  <a:pt x="44" y="46"/>
                  <a:pt x="86" y="28"/>
                  <a:pt x="120" y="0"/>
                </a:cubicBezTo>
                <a:cubicBezTo>
                  <a:pt x="170" y="60"/>
                  <a:pt x="170" y="60"/>
                  <a:pt x="170" y="60"/>
                </a:cubicBezTo>
                <a:cubicBezTo>
                  <a:pt x="124" y="99"/>
                  <a:pt x="67" y="123"/>
                  <a:pt x="7" y="128"/>
                </a:cubicBezTo>
                <a:cubicBezTo>
                  <a:pt x="0" y="49"/>
                  <a:pt x="0" y="49"/>
                  <a:pt x="0" y="49"/>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3" name="标题 1"/>
          <p:cNvSpPr txBox="1"/>
          <p:nvPr/>
        </p:nvSpPr>
        <p:spPr>
          <a:xfrm>
            <a:off x="6636965" y="4422328"/>
            <a:ext cx="416022" cy="558815"/>
          </a:xfrm>
          <a:custGeom>
            <a:avLst/>
            <a:gdLst>
              <a:gd name="T0" fmla="*/ 60 w 128"/>
              <a:gd name="T1" fmla="*/ 0 h 172"/>
              <a:gd name="T2" fmla="*/ 128 w 128"/>
              <a:gd name="T3" fmla="*/ 165 h 172"/>
              <a:gd name="T4" fmla="*/ 50 w 128"/>
              <a:gd name="T5" fmla="*/ 172 h 172"/>
              <a:gd name="T6" fmla="*/ 0 w 128"/>
              <a:gd name="T7" fmla="*/ 51 h 172"/>
              <a:gd name="T8" fmla="*/ 60 w 128"/>
              <a:gd name="T9" fmla="*/ 0 h 172"/>
            </a:gdLst>
            <a:ahLst/>
            <a:cxnLst/>
            <a:rect l="0" t="0" r="r" b="b"/>
            <a:pathLst>
              <a:path w="128" h="172">
                <a:moveTo>
                  <a:pt x="60" y="0"/>
                </a:moveTo>
                <a:cubicBezTo>
                  <a:pt x="99" y="47"/>
                  <a:pt x="123" y="105"/>
                  <a:pt x="128" y="165"/>
                </a:cubicBezTo>
                <a:cubicBezTo>
                  <a:pt x="50" y="172"/>
                  <a:pt x="50" y="172"/>
                  <a:pt x="50" y="172"/>
                </a:cubicBezTo>
                <a:cubicBezTo>
                  <a:pt x="46" y="127"/>
                  <a:pt x="28" y="86"/>
                  <a:pt x="0" y="51"/>
                </a:cubicBezTo>
                <a:cubicBezTo>
                  <a:pt x="60" y="0"/>
                  <a:pt x="60" y="0"/>
                  <a:pt x="60" y="0"/>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4" name="标题 1"/>
          <p:cNvSpPr txBox="1"/>
          <p:nvPr/>
        </p:nvSpPr>
        <p:spPr>
          <a:xfrm>
            <a:off x="6156412" y="4080450"/>
            <a:ext cx="551949" cy="416022"/>
          </a:xfrm>
          <a:custGeom>
            <a:avLst/>
            <a:gdLst>
              <a:gd name="T0" fmla="*/ 7 w 170"/>
              <a:gd name="T1" fmla="*/ 0 h 128"/>
              <a:gd name="T2" fmla="*/ 170 w 170"/>
              <a:gd name="T3" fmla="*/ 68 h 128"/>
              <a:gd name="T4" fmla="*/ 120 w 170"/>
              <a:gd name="T5" fmla="*/ 128 h 128"/>
              <a:gd name="T6" fmla="*/ 0 w 170"/>
              <a:gd name="T7" fmla="*/ 79 h 128"/>
              <a:gd name="T8" fmla="*/ 7 w 170"/>
              <a:gd name="T9" fmla="*/ 0 h 128"/>
            </a:gdLst>
            <a:ahLst/>
            <a:cxnLst/>
            <a:rect l="0" t="0" r="r" b="b"/>
            <a:pathLst>
              <a:path w="170" h="128">
                <a:moveTo>
                  <a:pt x="7" y="0"/>
                </a:moveTo>
                <a:cubicBezTo>
                  <a:pt x="67" y="6"/>
                  <a:pt x="124" y="29"/>
                  <a:pt x="170" y="68"/>
                </a:cubicBezTo>
                <a:cubicBezTo>
                  <a:pt x="120" y="128"/>
                  <a:pt x="120" y="128"/>
                  <a:pt x="120" y="128"/>
                </a:cubicBezTo>
                <a:cubicBezTo>
                  <a:pt x="86" y="100"/>
                  <a:pt x="44" y="83"/>
                  <a:pt x="0" y="79"/>
                </a:cubicBezTo>
                <a:cubicBezTo>
                  <a:pt x="7" y="0"/>
                  <a:pt x="7" y="0"/>
                  <a:pt x="7" y="0"/>
                </a:cubicBezTo>
                <a:close/>
              </a:path>
            </a:pathLst>
          </a:custGeom>
          <a:solidFill>
            <a:schemeClr val="bg1">
              <a:lumMod val="6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5" name="标题 1"/>
          <p:cNvSpPr txBox="1"/>
          <p:nvPr/>
        </p:nvSpPr>
        <p:spPr>
          <a:xfrm>
            <a:off x="5784962" y="4744584"/>
            <a:ext cx="616584" cy="59669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tx1">
              <a:lumMod val="50000"/>
              <a:lumOff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3478143" y="3753021"/>
            <a:ext cx="569202" cy="61658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4800131" y="2435392"/>
            <a:ext cx="616494" cy="616584"/>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6834521" y="2418496"/>
            <a:ext cx="616584" cy="581144"/>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190152" y="3762038"/>
            <a:ext cx="616584" cy="55900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137663" y="1536700"/>
            <a:ext cx="2708137" cy="621133"/>
          </a:xfrm>
          <a:prstGeom prst="rect">
            <a:avLst/>
          </a:prstGeom>
          <a:noFill/>
          <a:ln cap="sq">
            <a:noFill/>
          </a:ln>
        </p:spPr>
        <p:txBody>
          <a:bodyPr vert="horz" wrap="square" lIns="0" tIns="0" rIns="0" bIns="0" rtlCol="0" anchor="b"/>
          <a:lstStyle/>
          <a:p>
            <a:pPr algn="l">
              <a:lnSpc>
                <a:spcPct val="110000"/>
              </a:lnSpc>
            </a:pPr>
            <a:r>
              <a:rPr kumimoji="1" lang="en-US" altLang="zh-CN" sz="1600">
                <a:ln w="12700">
                  <a:noFill/>
                </a:ln>
                <a:solidFill>
                  <a:srgbClr val="196B24">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股份有限公司的监事会</a:t>
            </a:r>
            <a:endParaRPr kumimoji="1" lang="zh-CN" altLang="en-US"/>
          </a:p>
        </p:txBody>
      </p:sp>
      <p:sp>
        <p:nvSpPr>
          <p:cNvPr id="21" name="标题 1"/>
          <p:cNvSpPr txBox="1"/>
          <p:nvPr/>
        </p:nvSpPr>
        <p:spPr>
          <a:xfrm>
            <a:off x="8128892" y="2145973"/>
            <a:ext cx="2705597" cy="1033931"/>
          </a:xfrm>
          <a:prstGeom prst="rect">
            <a:avLst/>
          </a:prstGeom>
          <a:noFill/>
          <a:ln cap="sq">
            <a:noFill/>
          </a:ln>
        </p:spPr>
        <p:txBody>
          <a:bodyPr vert="horz" wrap="square" lIns="0" tIns="0" rIns="0" bIns="0" rtlCol="0" anchor="t"/>
          <a:lstStyle/>
          <a:p>
            <a:pPr algn="l">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监事会或审计委员会的组成</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监事会的职权</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监事会的召集</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监事会的召开</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22" name="标题 1"/>
          <p:cNvSpPr txBox="1"/>
          <p:nvPr/>
        </p:nvSpPr>
        <p:spPr>
          <a:xfrm>
            <a:off x="1371600" y="1539932"/>
            <a:ext cx="2700997" cy="609600"/>
          </a:xfrm>
          <a:prstGeom prst="rect">
            <a:avLst/>
          </a:prstGeom>
          <a:noFill/>
          <a:ln cap="sq">
            <a:noFill/>
          </a:ln>
        </p:spPr>
        <p:txBody>
          <a:bodyPr vert="horz" wrap="square" lIns="0" tIns="0" rIns="0" bIns="0" rtlCol="0" anchor="b"/>
          <a:lstStyle/>
          <a:p>
            <a:pPr algn="r">
              <a:lnSpc>
                <a:spcPct val="110000"/>
              </a:lnSpc>
            </a:pPr>
            <a:r>
              <a:rPr kumimoji="1" lang="en-US" altLang="zh-CN" sz="16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董事会和经理</a:t>
            </a:r>
            <a:endParaRPr kumimoji="1" lang="zh-CN" altLang="en-US"/>
          </a:p>
        </p:txBody>
      </p:sp>
      <p:sp>
        <p:nvSpPr>
          <p:cNvPr id="23" name="标题 1"/>
          <p:cNvSpPr txBox="1"/>
          <p:nvPr/>
        </p:nvSpPr>
        <p:spPr>
          <a:xfrm>
            <a:off x="1372080" y="2203887"/>
            <a:ext cx="2705597" cy="1033931"/>
          </a:xfrm>
          <a:prstGeom prst="rect">
            <a:avLst/>
          </a:prstGeom>
          <a:noFill/>
          <a:ln cap="sq">
            <a:noFill/>
          </a:ln>
        </p:spPr>
        <p:txBody>
          <a:bodyPr vert="horz" wrap="square" lIns="0" tIns="0" rIns="0" bIns="0" rtlCol="0" anchor="t"/>
          <a:lstStyle/>
          <a:p>
            <a:pPr>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董事会的性质和组成</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董事会的职权</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董事会会议的召集</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董事会会议的决议</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经理</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24" name="标题 1"/>
          <p:cNvSpPr txBox="1"/>
          <p:nvPr/>
        </p:nvSpPr>
        <p:spPr>
          <a:xfrm>
            <a:off x="9450236" y="3356894"/>
            <a:ext cx="2070100" cy="558800"/>
          </a:xfrm>
          <a:prstGeom prst="rect">
            <a:avLst/>
          </a:prstGeom>
          <a:noFill/>
          <a:ln cap="sq">
            <a:noFill/>
          </a:ln>
        </p:spPr>
        <p:txBody>
          <a:bodyPr vert="horz" wrap="square" lIns="0" tIns="0" rIns="0" bIns="0" rtlCol="0" anchor="b"/>
          <a:lstStyle/>
          <a:p>
            <a:pPr algn="l">
              <a:lnSpc>
                <a:spcPct val="11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上市公司组织机构的特别规定</a:t>
            </a:r>
            <a:endParaRPr kumimoji="1" lang="zh-CN" altLang="en-US"/>
          </a:p>
        </p:txBody>
      </p:sp>
      <p:sp>
        <p:nvSpPr>
          <p:cNvPr id="25" name="标题 1"/>
          <p:cNvSpPr txBox="1"/>
          <p:nvPr/>
        </p:nvSpPr>
        <p:spPr>
          <a:xfrm>
            <a:off x="9450235" y="3970049"/>
            <a:ext cx="2314417" cy="1794521"/>
          </a:xfrm>
          <a:prstGeom prst="rect">
            <a:avLst/>
          </a:prstGeom>
          <a:noFill/>
          <a:ln cap="sq">
            <a:noFill/>
          </a:ln>
        </p:spPr>
        <p:txBody>
          <a:bodyPr vert="horz" wrap="square" lIns="0" tIns="0" rIns="0" bIns="0" rtlCol="0" anchor="t"/>
          <a:lstStyle/>
          <a:p>
            <a:pPr algn="l">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增加股东会特别决议事项</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上市公司设立的特别机构</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关联董事的报告和回避制度</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上市公司股东与实控人的信息披露</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上市公司控股子公司持股要求</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26" name="标题 1"/>
          <p:cNvSpPr txBox="1"/>
          <p:nvPr/>
        </p:nvSpPr>
        <p:spPr>
          <a:xfrm>
            <a:off x="671222" y="3352800"/>
            <a:ext cx="2070100" cy="504762"/>
          </a:xfrm>
          <a:prstGeom prst="rect">
            <a:avLst/>
          </a:prstGeom>
          <a:noFill/>
          <a:ln cap="sq">
            <a:noFill/>
          </a:ln>
        </p:spPr>
        <p:txBody>
          <a:bodyPr vert="horz" wrap="square" lIns="0" tIns="0" rIns="0" bIns="0" rtlCol="0" anchor="b"/>
          <a:lstStyle/>
          <a:p>
            <a:pPr algn="r">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股东会</a:t>
            </a:r>
            <a:endParaRPr kumimoji="1" lang="zh-CN" altLang="en-US"/>
          </a:p>
        </p:txBody>
      </p:sp>
      <p:sp>
        <p:nvSpPr>
          <p:cNvPr id="27" name="标题 1"/>
          <p:cNvSpPr txBox="1"/>
          <p:nvPr/>
        </p:nvSpPr>
        <p:spPr>
          <a:xfrm>
            <a:off x="671222" y="3911917"/>
            <a:ext cx="2068664" cy="1794521"/>
          </a:xfrm>
          <a:prstGeom prst="rect">
            <a:avLst/>
          </a:prstGeom>
          <a:noFill/>
          <a:ln cap="sq">
            <a:noFill/>
          </a:ln>
        </p:spPr>
        <p:txBody>
          <a:bodyPr vert="horz" wrap="square" lIns="0" tIns="0" rIns="0" bIns="0" rtlCol="0" anchor="t"/>
          <a:lstStyle/>
          <a:p>
            <a:pPr algn="r">
              <a:lnSpc>
                <a:spcPct val="150000"/>
              </a:lnSpc>
            </a:pPr>
            <a:r>
              <a:rPr kumimoji="1" lang="en-US" altLang="zh-CN" sz="13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股东会的性质。
股东会的职权。
股东会的形式。
股东会的召集。
股东会的召开程序。
股东会的决议。</a:t>
            </a:r>
            <a:endParaRPr kumimoji="1" lang="zh-CN" altLang="en-US" sz="1300"/>
          </a:p>
        </p:txBody>
      </p:sp>
      <p:cxnSp>
        <p:nvCxnSpPr>
          <p:cNvPr id="28"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29"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股份有限公司的组织机构</a:t>
            </a:r>
            <a:endParaRPr kumimoji="1" lang="zh-CN" altLang="en-US" dirty="0"/>
          </a:p>
        </p:txBody>
      </p:sp>
      <p:sp>
        <p:nvSpPr>
          <p:cNvPr id="30"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31"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211998" y="1659773"/>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2428583" y="2769255"/>
            <a:ext cx="1877738" cy="935769"/>
          </a:xfrm>
          <a:prstGeom prst="rect">
            <a:avLst/>
          </a:prstGeom>
          <a:noFill/>
          <a:ln>
            <a:noFill/>
          </a:ln>
        </p:spPr>
        <p:txBody>
          <a:bodyPr vert="horz" wrap="square" lIns="91440" tIns="45720" rIns="91440" bIns="45720" rtlCol="0" anchor="t"/>
          <a:lstStyle/>
          <a:p>
            <a:pPr algn="ctr">
              <a:lnSpc>
                <a:spcPct val="120000"/>
              </a:lnSpc>
            </a:pPr>
            <a:r>
              <a:rPr kumimoji="1" lang="en-US" altLang="zh-CN" sz="4800">
                <a:ln w="12700">
                  <a:noFill/>
                </a:ln>
                <a:solidFill>
                  <a:srgbClr val="FFFFFF">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5" name="标题 1"/>
          <p:cNvSpPr txBox="1"/>
          <p:nvPr/>
        </p:nvSpPr>
        <p:spPr>
          <a:xfrm>
            <a:off x="2849336" y="2255546"/>
            <a:ext cx="1036232" cy="10362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6" name="标题 1"/>
          <p:cNvSpPr txBox="1"/>
          <p:nvPr/>
        </p:nvSpPr>
        <p:spPr>
          <a:xfrm>
            <a:off x="1173407" y="3970680"/>
            <a:ext cx="4388090" cy="677520"/>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股份有限公司的股份发行</a:t>
            </a:r>
            <a:endParaRPr kumimoji="1" lang="zh-CN" altLang="en-US"/>
          </a:p>
        </p:txBody>
      </p:sp>
      <p:sp>
        <p:nvSpPr>
          <p:cNvPr id="7" name="标题 1"/>
          <p:cNvSpPr txBox="1"/>
          <p:nvPr/>
        </p:nvSpPr>
        <p:spPr>
          <a:xfrm>
            <a:off x="1173218" y="4721285"/>
            <a:ext cx="4388469" cy="1476000"/>
          </a:xfrm>
          <a:prstGeom prst="rect">
            <a:avLst/>
          </a:prstGeom>
          <a:noFill/>
          <a:ln>
            <a:noFill/>
          </a:ln>
        </p:spPr>
        <p:txBody>
          <a:bodyPr vert="horz" wrap="square" lIns="0" tIns="0" rIns="0" bIns="0" rtlCol="0" anchor="t"/>
          <a:lstStyle/>
          <a:p>
            <a:pPr algn="ctr">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股份的概念</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股份的分类</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smtClean="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股份发行的概念和原则</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8" name="标题 1"/>
          <p:cNvSpPr txBox="1"/>
          <p:nvPr/>
        </p:nvSpPr>
        <p:spPr>
          <a:xfrm>
            <a:off x="7572930" y="1659773"/>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7789515" y="2769255"/>
            <a:ext cx="1877738" cy="935769"/>
          </a:xfrm>
          <a:prstGeom prst="rect">
            <a:avLst/>
          </a:prstGeom>
          <a:noFill/>
          <a:ln>
            <a:noFill/>
          </a:ln>
        </p:spPr>
        <p:txBody>
          <a:bodyPr vert="horz" wrap="square" lIns="91440" tIns="45720" rIns="91440" bIns="45720" rtlCol="0" anchor="t"/>
          <a:lstStyle/>
          <a:p>
            <a:pPr algn="ctr">
              <a:lnSpc>
                <a:spcPct val="120000"/>
              </a:lnSpc>
            </a:pPr>
            <a:r>
              <a:rPr kumimoji="1" lang="en-US" altLang="zh-CN" sz="4800">
                <a:ln w="12700">
                  <a:noFill/>
                </a:ln>
                <a:solidFill>
                  <a:srgbClr val="FFFFFF">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0" name="标题 1"/>
          <p:cNvSpPr txBox="1"/>
          <p:nvPr/>
        </p:nvSpPr>
        <p:spPr>
          <a:xfrm>
            <a:off x="6534339" y="3970680"/>
            <a:ext cx="4388090" cy="677520"/>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rgbClr val="40404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股份有限公司的股份转让</a:t>
            </a:r>
            <a:endParaRPr kumimoji="1" lang="zh-CN" altLang="en-US"/>
          </a:p>
        </p:txBody>
      </p:sp>
      <p:sp>
        <p:nvSpPr>
          <p:cNvPr id="11" name="标题 1"/>
          <p:cNvSpPr txBox="1"/>
          <p:nvPr/>
        </p:nvSpPr>
        <p:spPr>
          <a:xfrm>
            <a:off x="6534150" y="4721285"/>
            <a:ext cx="4388469" cy="1476000"/>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股份转让的概念。
股份转让的要求。</a:t>
            </a:r>
            <a:endParaRPr kumimoji="1" lang="zh-CN" altLang="en-US"/>
          </a:p>
        </p:txBody>
      </p:sp>
      <p:sp>
        <p:nvSpPr>
          <p:cNvPr id="12" name="标题 1"/>
          <p:cNvSpPr txBox="1"/>
          <p:nvPr/>
        </p:nvSpPr>
        <p:spPr>
          <a:xfrm>
            <a:off x="8139320" y="2266714"/>
            <a:ext cx="1178128" cy="103143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cxnSp>
        <p:nvCxnSpPr>
          <p:cNvPr id="13"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4"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股份有限公司的股份发行和转让</a:t>
            </a:r>
            <a:endParaRPr kumimoji="1" lang="zh-CN" altLang="en-US" dirty="0"/>
          </a:p>
        </p:txBody>
      </p:sp>
      <p:sp>
        <p:nvSpPr>
          <p:cNvPr id="15"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6"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36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国家出资公司组织机构</a:t>
            </a:r>
            <a:endParaRPr kumimoji="1" lang="zh-CN" altLang="en-US" sz="1200" dirty="0"/>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rPr>
              <a:t>任务四</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H="1">
            <a:off x="660399" y="1367782"/>
            <a:ext cx="4612803" cy="2052000"/>
          </a:xfrm>
          <a:prstGeom prst="roundRect">
            <a:avLst>
              <a:gd name="adj" fmla="val 14814"/>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H="1">
            <a:off x="3579091" y="3709441"/>
            <a:ext cx="5021117" cy="2187177"/>
          </a:xfrm>
          <a:prstGeom prst="roundRect">
            <a:avLst>
              <a:gd name="adj" fmla="val 14814"/>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076800" y="1627579"/>
            <a:ext cx="3780000" cy="402434"/>
          </a:xfrm>
          <a:prstGeom prst="rect">
            <a:avLst/>
          </a:prstGeom>
          <a:noFill/>
          <a:ln>
            <a:noFill/>
          </a:ln>
        </p:spPr>
        <p:txBody>
          <a:bodyPr vert="horz" wrap="square" lIns="0" tIns="0" rIns="0" bIns="0" rtlCol="0" anchor="ctr"/>
          <a:lstStyle/>
          <a:p>
            <a:pPr algn="r">
              <a:lnSpc>
                <a:spcPct val="100000"/>
              </a:lnSpc>
            </a:pPr>
            <a:r>
              <a:rPr kumimoji="1" lang="en-US" altLang="zh-CN" sz="2000">
                <a:ln w="12700">
                  <a:noFill/>
                </a:ln>
                <a:solidFill>
                  <a:srgbClr val="0170E1">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6" name="标题 1"/>
          <p:cNvSpPr txBox="1"/>
          <p:nvPr/>
        </p:nvSpPr>
        <p:spPr>
          <a:xfrm>
            <a:off x="801025" y="2078985"/>
            <a:ext cx="4244626" cy="1080000"/>
          </a:xfrm>
          <a:prstGeom prst="rect">
            <a:avLst/>
          </a:prstGeom>
          <a:noFill/>
          <a:ln>
            <a:noFill/>
            <a:prstDash val="solid"/>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国家出资公司，是指国家出资的国有独资公司、国有资本控股公司，包括国家出资的有限责任公司、股份有限公司</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7" name="标题 1"/>
          <p:cNvSpPr txBox="1"/>
          <p:nvPr/>
        </p:nvSpPr>
        <p:spPr>
          <a:xfrm>
            <a:off x="3995493" y="4172483"/>
            <a:ext cx="4114596" cy="402434"/>
          </a:xfrm>
          <a:prstGeom prst="rect">
            <a:avLst/>
          </a:prstGeom>
          <a:noFill/>
          <a:ln>
            <a:noFill/>
          </a:ln>
        </p:spPr>
        <p:txBody>
          <a:bodyPr vert="horz" wrap="square" lIns="0" tIns="0" rIns="0" bIns="0" rtlCol="0" anchor="ctr"/>
          <a:lstStyle/>
          <a:p>
            <a:pPr algn="ctr">
              <a:lnSpc>
                <a:spcPct val="100000"/>
              </a:lnSpc>
            </a:pPr>
            <a:r>
              <a:rPr kumimoji="1" lang="en-US" altLang="zh-CN" sz="2000">
                <a:ln w="12700">
                  <a:noFill/>
                </a:ln>
                <a:solidFill>
                  <a:srgbClr val="0170E1">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8" name="标题 1"/>
          <p:cNvSpPr txBox="1"/>
          <p:nvPr/>
        </p:nvSpPr>
        <p:spPr>
          <a:xfrm>
            <a:off x="3720445" y="4533602"/>
            <a:ext cx="4751109" cy="1080000"/>
          </a:xfrm>
          <a:prstGeom prst="rect">
            <a:avLst/>
          </a:prstGeom>
          <a:noFill/>
          <a:ln>
            <a:noFill/>
            <a:prstDash val="solid"/>
          </a:ln>
        </p:spPr>
        <p:txBody>
          <a:bodyPr vert="horz" wrap="square" lIns="0" tIns="0" rIns="0" bIns="0" rtlCol="0" anchor="t"/>
          <a:lstStyle/>
          <a:p>
            <a:pPr>
              <a:lnSpc>
                <a:spcPct val="150000"/>
              </a:lnSpc>
            </a:pP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出资公司，由国务院或者地方人民政府分别代表国家依法履行出资人职责，享有出资人权益。国务院或者地方人民政府可以授权国有资产监督管理机构或者其他部门、机构代表本级人民政府对国家出资公司履行出资人职责。</a:t>
            </a:r>
            <a:endParaRPr kumimoji="1" lang="zh-CN" altLang="en-US" sz="1400" dirty="0"/>
          </a:p>
        </p:txBody>
      </p:sp>
      <p:sp>
        <p:nvSpPr>
          <p:cNvPr id="9" name="标题 1"/>
          <p:cNvSpPr txBox="1"/>
          <p:nvPr/>
        </p:nvSpPr>
        <p:spPr>
          <a:xfrm flipH="1">
            <a:off x="6906097" y="1367782"/>
            <a:ext cx="4612803" cy="2052000"/>
          </a:xfrm>
          <a:prstGeom prst="roundRect">
            <a:avLst>
              <a:gd name="adj" fmla="val 14814"/>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7322498" y="1627579"/>
            <a:ext cx="3780000" cy="402434"/>
          </a:xfrm>
          <a:prstGeom prst="rect">
            <a:avLst/>
          </a:prstGeom>
          <a:noFill/>
          <a:ln>
            <a:noFill/>
          </a:ln>
        </p:spPr>
        <p:txBody>
          <a:bodyPr vert="horz" wrap="square" lIns="0" tIns="0" rIns="0" bIns="0" rtlCol="0" anchor="ctr"/>
          <a:lstStyle/>
          <a:p>
            <a:pPr algn="l">
              <a:lnSpc>
                <a:spcPct val="100000"/>
              </a:lnSpc>
            </a:pPr>
            <a:r>
              <a:rPr kumimoji="1" lang="en-US" altLang="zh-CN" sz="2000">
                <a:ln w="12700">
                  <a:noFill/>
                </a:ln>
                <a:solidFill>
                  <a:srgbClr val="0170E1">
                    <a:alpha val="100000"/>
                  </a:srgbClr>
                </a:solidFill>
                <a:latin typeface="OPPOSans B" panose="00020600040101010101" charset="-122"/>
                <a:ea typeface="OPPOSans B" panose="00020600040101010101" charset="-122"/>
                <a:cs typeface="OPPOSans B" panose="00020600040101010101" charset="-122"/>
              </a:rPr>
              <a:t>03</a:t>
            </a:r>
            <a:endParaRPr kumimoji="1" lang="zh-CN" altLang="en-US"/>
          </a:p>
        </p:txBody>
      </p:sp>
      <p:sp>
        <p:nvSpPr>
          <p:cNvPr id="11" name="标题 1"/>
          <p:cNvSpPr txBox="1"/>
          <p:nvPr/>
        </p:nvSpPr>
        <p:spPr>
          <a:xfrm>
            <a:off x="7133649" y="2078985"/>
            <a:ext cx="4277825" cy="1080000"/>
          </a:xfrm>
          <a:prstGeom prst="rect">
            <a:avLst/>
          </a:prstGeom>
          <a:noFill/>
          <a:ln>
            <a:noFill/>
            <a:prstDash val="solid"/>
          </a:ln>
        </p:spPr>
        <p:txBody>
          <a:bodyPr vert="horz" wrap="square" lIns="0" tIns="0" rIns="0" bIns="0" rtlCol="0" anchor="t"/>
          <a:lstStyle/>
          <a:p>
            <a:pPr>
              <a:lnSpc>
                <a:spcPct val="150000"/>
              </a:lnSpc>
            </a:pPr>
            <a:r>
              <a:rPr kumimoji="1" lang="zh-CN" altLang="en-US"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国家出资公司中中国共产党的组织，按照中国共产党章程的规定发挥领导作用，研究讨论公司重大经营管理事项，支持公司的组织机构依法行使职权。</a:t>
            </a:r>
            <a:endParaRPr kumimoji="1" lang="zh-CN" altLang="en-US" sz="1400" dirty="0"/>
          </a:p>
        </p:txBody>
      </p:sp>
      <p:sp>
        <p:nvSpPr>
          <p:cNvPr id="12" name="标题 1"/>
          <p:cNvSpPr txBox="1"/>
          <p:nvPr/>
        </p:nvSpPr>
        <p:spPr>
          <a:xfrm>
            <a:off x="5045651" y="1794824"/>
            <a:ext cx="2087999" cy="2088000"/>
          </a:xfrm>
          <a:prstGeom prst="ellipse">
            <a:avLst/>
          </a:prstGeom>
          <a:gradFill>
            <a:gsLst>
              <a:gs pos="0">
                <a:schemeClr val="accent1">
                  <a:lumMod val="60000"/>
                  <a:lumOff val="40000"/>
                </a:schemeClr>
              </a:gs>
              <a:gs pos="100000">
                <a:schemeClr val="accent1"/>
              </a:gs>
            </a:gsLst>
            <a:lin ang="3000000" scaled="0"/>
          </a:gradFill>
          <a:ln w="9525" cap="flat">
            <a:noFill/>
            <a:miter/>
          </a:ln>
          <a:effectLst>
            <a:outerShdw blurRad="381000" dist="1270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637924" y="2394364"/>
            <a:ext cx="917830" cy="905545"/>
          </a:xfrm>
          <a:custGeom>
            <a:avLst/>
            <a:gdLst>
              <a:gd name="connsiteX0" fmla="*/ 1371696 w 1870330"/>
              <a:gd name="connsiteY0" fmla="*/ 1296270 h 1845296"/>
              <a:gd name="connsiteX1" fmla="*/ 1371696 w 1870330"/>
              <a:gd name="connsiteY1" fmla="*/ 1371136 h 1845296"/>
              <a:gd name="connsiteX2" fmla="*/ 1671448 w 1870330"/>
              <a:gd name="connsiteY2" fmla="*/ 1371136 h 1845296"/>
              <a:gd name="connsiteX3" fmla="*/ 1671448 w 1870330"/>
              <a:gd name="connsiteY3" fmla="*/ 1296270 h 1845296"/>
              <a:gd name="connsiteX4" fmla="*/ 1371696 w 1870330"/>
              <a:gd name="connsiteY4" fmla="*/ 996899 h 1845296"/>
              <a:gd name="connsiteX5" fmla="*/ 1371696 w 1870330"/>
              <a:gd name="connsiteY5" fmla="*/ 1071765 h 1845296"/>
              <a:gd name="connsiteX6" fmla="*/ 1671448 w 1870330"/>
              <a:gd name="connsiteY6" fmla="*/ 1071765 h 1845296"/>
              <a:gd name="connsiteX7" fmla="*/ 1671448 w 1870330"/>
              <a:gd name="connsiteY7" fmla="*/ 996899 h 1845296"/>
              <a:gd name="connsiteX8" fmla="*/ 1371696 w 1870330"/>
              <a:gd name="connsiteY8" fmla="*/ 747820 h 1845296"/>
              <a:gd name="connsiteX9" fmla="*/ 1371696 w 1870330"/>
              <a:gd name="connsiteY9" fmla="*/ 822401 h 1845296"/>
              <a:gd name="connsiteX10" fmla="*/ 1671448 w 1870330"/>
              <a:gd name="connsiteY10" fmla="*/ 822401 h 1845296"/>
              <a:gd name="connsiteX11" fmla="*/ 1671448 w 1870330"/>
              <a:gd name="connsiteY11" fmla="*/ 747820 h 1845296"/>
              <a:gd name="connsiteX12" fmla="*/ 1371696 w 1870330"/>
              <a:gd name="connsiteY12" fmla="*/ 473405 h 1845296"/>
              <a:gd name="connsiteX13" fmla="*/ 1371696 w 1870330"/>
              <a:gd name="connsiteY13" fmla="*/ 547986 h 1845296"/>
              <a:gd name="connsiteX14" fmla="*/ 1671448 w 1870330"/>
              <a:gd name="connsiteY14" fmla="*/ 547986 h 1845296"/>
              <a:gd name="connsiteX15" fmla="*/ 1671448 w 1870330"/>
              <a:gd name="connsiteY15" fmla="*/ 473405 h 1845296"/>
              <a:gd name="connsiteX16" fmla="*/ 1221963 w 1870330"/>
              <a:gd name="connsiteY16" fmla="*/ 224040 h 1845296"/>
              <a:gd name="connsiteX17" fmla="*/ 1794130 w 1870330"/>
              <a:gd name="connsiteY17" fmla="*/ 224040 h 1845296"/>
              <a:gd name="connsiteX18" fmla="*/ 1870330 w 1870330"/>
              <a:gd name="connsiteY18" fmla="*/ 298811 h 1845296"/>
              <a:gd name="connsiteX19" fmla="*/ 1870330 w 1870330"/>
              <a:gd name="connsiteY19" fmla="*/ 1570971 h 1845296"/>
              <a:gd name="connsiteX20" fmla="*/ 1794130 w 1870330"/>
              <a:gd name="connsiteY20" fmla="*/ 1645742 h 1845296"/>
              <a:gd name="connsiteX21" fmla="*/ 1221963 w 1870330"/>
              <a:gd name="connsiteY21" fmla="*/ 1645742 h 1845296"/>
              <a:gd name="connsiteX22" fmla="*/ 1221963 w 1870330"/>
              <a:gd name="connsiteY22" fmla="*/ 1383804 h 1845296"/>
              <a:gd name="connsiteX23" fmla="*/ 1298163 w 1870330"/>
              <a:gd name="connsiteY23" fmla="*/ 1383804 h 1845296"/>
              <a:gd name="connsiteX24" fmla="*/ 1298163 w 1870330"/>
              <a:gd name="connsiteY24" fmla="*/ 1309033 h 1845296"/>
              <a:gd name="connsiteX25" fmla="*/ 1221963 w 1870330"/>
              <a:gd name="connsiteY25" fmla="*/ 1309033 h 1845296"/>
              <a:gd name="connsiteX26" fmla="*/ 1221963 w 1870330"/>
              <a:gd name="connsiteY26" fmla="*/ 1084434 h 1845296"/>
              <a:gd name="connsiteX27" fmla="*/ 1298163 w 1870330"/>
              <a:gd name="connsiteY27" fmla="*/ 1084434 h 1845296"/>
              <a:gd name="connsiteX28" fmla="*/ 1298163 w 1870330"/>
              <a:gd name="connsiteY28" fmla="*/ 1009662 h 1845296"/>
              <a:gd name="connsiteX29" fmla="*/ 1221963 w 1870330"/>
              <a:gd name="connsiteY29" fmla="*/ 1009662 h 1845296"/>
              <a:gd name="connsiteX30" fmla="*/ 1221963 w 1870330"/>
              <a:gd name="connsiteY30" fmla="*/ 822496 h 1845296"/>
              <a:gd name="connsiteX31" fmla="*/ 1298163 w 1870330"/>
              <a:gd name="connsiteY31" fmla="*/ 822496 h 1845296"/>
              <a:gd name="connsiteX32" fmla="*/ 1298163 w 1870330"/>
              <a:gd name="connsiteY32" fmla="*/ 747725 h 1845296"/>
              <a:gd name="connsiteX33" fmla="*/ 1221963 w 1870330"/>
              <a:gd name="connsiteY33" fmla="*/ 747725 h 1845296"/>
              <a:gd name="connsiteX34" fmla="*/ 1221963 w 1870330"/>
              <a:gd name="connsiteY34" fmla="*/ 560654 h 1845296"/>
              <a:gd name="connsiteX35" fmla="*/ 1298163 w 1870330"/>
              <a:gd name="connsiteY35" fmla="*/ 560654 h 1845296"/>
              <a:gd name="connsiteX36" fmla="*/ 1298163 w 1870330"/>
              <a:gd name="connsiteY36" fmla="*/ 485883 h 1845296"/>
              <a:gd name="connsiteX37" fmla="*/ 1221963 w 1870330"/>
              <a:gd name="connsiteY37" fmla="*/ 485883 h 1845296"/>
              <a:gd name="connsiteX38" fmla="*/ 1054227 w 1870330"/>
              <a:gd name="connsiteY38" fmla="*/ 393 h 1845296"/>
              <a:gd name="connsiteX39" fmla="*/ 1054132 w 1870330"/>
              <a:gd name="connsiteY39" fmla="*/ 869 h 1845296"/>
              <a:gd name="connsiteX40" fmla="*/ 1083754 w 1870330"/>
              <a:gd name="connsiteY40" fmla="*/ 7727 h 1845296"/>
              <a:gd name="connsiteX41" fmla="*/ 1097470 w 1870330"/>
              <a:gd name="connsiteY41" fmla="*/ 36302 h 1845296"/>
              <a:gd name="connsiteX42" fmla="*/ 1097470 w 1870330"/>
              <a:gd name="connsiteY42" fmla="*/ 1808714 h 1845296"/>
              <a:gd name="connsiteX43" fmla="*/ 1083754 w 1870330"/>
              <a:gd name="connsiteY43" fmla="*/ 1837289 h 1845296"/>
              <a:gd name="connsiteX44" fmla="*/ 1060895 w 1870330"/>
              <a:gd name="connsiteY44" fmla="*/ 1845290 h 1845296"/>
              <a:gd name="connsiteX45" fmla="*/ 1053941 w 1870330"/>
              <a:gd name="connsiteY45" fmla="*/ 1844148 h 1845296"/>
              <a:gd name="connsiteX46" fmla="*/ 29623 w 1870330"/>
              <a:gd name="connsiteY46" fmla="*/ 1647932 h 1845296"/>
              <a:gd name="connsiteX47" fmla="*/ 0 w 1870330"/>
              <a:gd name="connsiteY47" fmla="*/ 1611071 h 1845296"/>
              <a:gd name="connsiteX48" fmla="*/ 0 w 1870330"/>
              <a:gd name="connsiteY48" fmla="*/ 233375 h 1845296"/>
              <a:gd name="connsiteX49" fmla="*/ 29813 w 1870330"/>
              <a:gd name="connsiteY49" fmla="*/ 196513 h 1845296"/>
            </a:gdLst>
            <a:ahLst/>
            <a:cxnLst/>
            <a:rect l="l" t="t" r="r" b="b"/>
            <a:pathLst>
              <a:path w="1870330" h="1845296">
                <a:moveTo>
                  <a:pt x="1371696" y="1296270"/>
                </a:moveTo>
                <a:lnTo>
                  <a:pt x="1371696" y="1371136"/>
                </a:lnTo>
                <a:lnTo>
                  <a:pt x="1671448" y="1371136"/>
                </a:lnTo>
                <a:lnTo>
                  <a:pt x="1671448" y="1296270"/>
                </a:lnTo>
                <a:close/>
                <a:moveTo>
                  <a:pt x="1371696" y="996899"/>
                </a:moveTo>
                <a:lnTo>
                  <a:pt x="1371696" y="1071765"/>
                </a:lnTo>
                <a:lnTo>
                  <a:pt x="1671448" y="1071765"/>
                </a:lnTo>
                <a:lnTo>
                  <a:pt x="1671448" y="996899"/>
                </a:lnTo>
                <a:close/>
                <a:moveTo>
                  <a:pt x="1371696" y="747820"/>
                </a:moveTo>
                <a:lnTo>
                  <a:pt x="1371696" y="822401"/>
                </a:lnTo>
                <a:lnTo>
                  <a:pt x="1671448" y="822401"/>
                </a:lnTo>
                <a:lnTo>
                  <a:pt x="1671448" y="747820"/>
                </a:lnTo>
                <a:close/>
                <a:moveTo>
                  <a:pt x="1371696" y="473405"/>
                </a:moveTo>
                <a:lnTo>
                  <a:pt x="1371696" y="547986"/>
                </a:lnTo>
                <a:lnTo>
                  <a:pt x="1671448" y="547986"/>
                </a:lnTo>
                <a:lnTo>
                  <a:pt x="1671448" y="473405"/>
                </a:lnTo>
                <a:close/>
                <a:moveTo>
                  <a:pt x="1221963" y="224040"/>
                </a:moveTo>
                <a:lnTo>
                  <a:pt x="1794130" y="224040"/>
                </a:lnTo>
                <a:cubicBezTo>
                  <a:pt x="1835792" y="223723"/>
                  <a:pt x="1869863" y="257155"/>
                  <a:pt x="1870330" y="298811"/>
                </a:cubicBezTo>
                <a:lnTo>
                  <a:pt x="1870330" y="1570971"/>
                </a:lnTo>
                <a:cubicBezTo>
                  <a:pt x="1869863" y="1612623"/>
                  <a:pt x="1835792" y="1646056"/>
                  <a:pt x="1794130" y="1645742"/>
                </a:cubicBezTo>
                <a:lnTo>
                  <a:pt x="1221963" y="1645742"/>
                </a:lnTo>
                <a:lnTo>
                  <a:pt x="1221963" y="1383804"/>
                </a:lnTo>
                <a:lnTo>
                  <a:pt x="1298163" y="1383804"/>
                </a:lnTo>
                <a:lnTo>
                  <a:pt x="1298163" y="1309033"/>
                </a:lnTo>
                <a:lnTo>
                  <a:pt x="1221963" y="1309033"/>
                </a:lnTo>
                <a:lnTo>
                  <a:pt x="1221963" y="1084434"/>
                </a:lnTo>
                <a:lnTo>
                  <a:pt x="1298163" y="1084434"/>
                </a:lnTo>
                <a:lnTo>
                  <a:pt x="1298163" y="1009662"/>
                </a:lnTo>
                <a:lnTo>
                  <a:pt x="1221963" y="1009662"/>
                </a:lnTo>
                <a:lnTo>
                  <a:pt x="1221963" y="822496"/>
                </a:lnTo>
                <a:lnTo>
                  <a:pt x="1298163" y="822496"/>
                </a:lnTo>
                <a:lnTo>
                  <a:pt x="1298163" y="747725"/>
                </a:lnTo>
                <a:lnTo>
                  <a:pt x="1221963" y="747725"/>
                </a:lnTo>
                <a:lnTo>
                  <a:pt x="1221963" y="560654"/>
                </a:lnTo>
                <a:lnTo>
                  <a:pt x="1298163" y="560654"/>
                </a:lnTo>
                <a:lnTo>
                  <a:pt x="1298163" y="485883"/>
                </a:lnTo>
                <a:lnTo>
                  <a:pt x="1221963" y="485883"/>
                </a:lnTo>
                <a:close/>
                <a:moveTo>
                  <a:pt x="1054227" y="393"/>
                </a:moveTo>
                <a:lnTo>
                  <a:pt x="1054132" y="869"/>
                </a:lnTo>
                <a:cubicBezTo>
                  <a:pt x="1064533" y="-1498"/>
                  <a:pt x="1075449" y="1029"/>
                  <a:pt x="1083754" y="7727"/>
                </a:cubicBezTo>
                <a:cubicBezTo>
                  <a:pt x="1092260" y="14808"/>
                  <a:pt x="1097261" y="25237"/>
                  <a:pt x="1097470" y="36302"/>
                </a:cubicBezTo>
                <a:lnTo>
                  <a:pt x="1097470" y="1808714"/>
                </a:lnTo>
                <a:cubicBezTo>
                  <a:pt x="1097271" y="1819783"/>
                  <a:pt x="1092260" y="1830212"/>
                  <a:pt x="1083754" y="1837289"/>
                </a:cubicBezTo>
                <a:cubicBezTo>
                  <a:pt x="1077344" y="1842614"/>
                  <a:pt x="1069229" y="1845452"/>
                  <a:pt x="1060895" y="1845290"/>
                </a:cubicBezTo>
                <a:cubicBezTo>
                  <a:pt x="1058551" y="1845100"/>
                  <a:pt x="1056227" y="1844719"/>
                  <a:pt x="1053941" y="1844148"/>
                </a:cubicBezTo>
                <a:lnTo>
                  <a:pt x="29623" y="1647932"/>
                </a:lnTo>
                <a:cubicBezTo>
                  <a:pt x="12259" y="1644227"/>
                  <a:pt x="-124" y="1628825"/>
                  <a:pt x="0" y="1611071"/>
                </a:cubicBezTo>
                <a:lnTo>
                  <a:pt x="0" y="233375"/>
                </a:lnTo>
                <a:cubicBezTo>
                  <a:pt x="-105" y="215558"/>
                  <a:pt x="12373" y="200139"/>
                  <a:pt x="29813" y="196513"/>
                </a:cubicBezTo>
                <a:close/>
              </a:path>
            </a:pathLst>
          </a:custGeom>
          <a:solidFill>
            <a:schemeClr val="bg1"/>
          </a:solidFill>
          <a:ln w="9525" cap="flat">
            <a:noFill/>
            <a:miter/>
          </a:ln>
        </p:spPr>
        <p:txBody>
          <a:bodyPr vert="horz" wrap="square" lIns="91440" tIns="45720" rIns="91440" bIns="45720" rtlCol="0" anchor="ctr"/>
          <a:lstStyle/>
          <a:p>
            <a:pPr algn="l">
              <a:lnSpc>
                <a:spcPct val="110000"/>
              </a:lnSpc>
            </a:pPr>
            <a:endParaRPr kumimoji="1" lang="zh-CN" altLang="en-US"/>
          </a:p>
        </p:txBody>
      </p:sp>
      <p:cxnSp>
        <p:nvCxnSpPr>
          <p:cNvPr id="14"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5"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国家出资公司的概念</a:t>
            </a:r>
            <a:endParaRPr kumimoji="1" lang="zh-CN" altLang="en-US" dirty="0"/>
          </a:p>
        </p:txBody>
      </p:sp>
      <p:sp>
        <p:nvSpPr>
          <p:cNvPr id="16"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7"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8805555" y="1550450"/>
            <a:ext cx="188561" cy="102362"/>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flipV="1">
            <a:off x="8805555" y="1741484"/>
            <a:ext cx="188561" cy="102362"/>
          </a:xfrm>
          <a:prstGeom prst="triangle">
            <a:avLst/>
          </a:prstGeom>
          <a:solidFill>
            <a:schemeClr val="bg1">
              <a:lumMod val="6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8795176" y="1994127"/>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a:off x="8894872" y="1994127"/>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nvSpPr>
        <p:spPr>
          <a:xfrm flipV="1">
            <a:off x="4035178" y="1242857"/>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8" name="标题 1"/>
          <p:cNvSpPr txBox="1"/>
          <p:nvPr/>
        </p:nvSpPr>
        <p:spPr>
          <a:xfrm flipV="1">
            <a:off x="1236533" y="1242857"/>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flipV="1">
            <a:off x="1304470" y="1300065"/>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V="1">
            <a:off x="4103116" y="1300065"/>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flipV="1">
            <a:off x="3197885" y="1550450"/>
            <a:ext cx="188561" cy="102362"/>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flipV="1">
            <a:off x="3197885" y="1741484"/>
            <a:ext cx="188561" cy="102362"/>
          </a:xfrm>
          <a:prstGeom prst="triangle">
            <a:avLst/>
          </a:prstGeom>
          <a:solidFill>
            <a:schemeClr val="bg1">
              <a:lumMod val="6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flipV="1">
            <a:off x="5996531" y="1550450"/>
            <a:ext cx="188561" cy="102362"/>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flipV="1">
            <a:off x="5996531" y="1741484"/>
            <a:ext cx="188561" cy="102362"/>
          </a:xfrm>
          <a:prstGeom prst="triangle">
            <a:avLst/>
          </a:prstGeom>
          <a:solidFill>
            <a:schemeClr val="bg1">
              <a:lumMod val="6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5" name="标题 1"/>
          <p:cNvSpPr txBox="1"/>
          <p:nvPr/>
        </p:nvSpPr>
        <p:spPr>
          <a:xfrm>
            <a:off x="3188608" y="1997940"/>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flipH="1">
            <a:off x="3288304" y="1997940"/>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5986152" y="1994127"/>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flipH="1">
            <a:off x="6085848" y="1994127"/>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9" name="标题 1"/>
          <p:cNvSpPr txBox="1"/>
          <p:nvPr/>
        </p:nvSpPr>
        <p:spPr>
          <a:xfrm>
            <a:off x="587801" y="1948629"/>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flipV="1">
            <a:off x="1773752" y="2195294"/>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3386446" y="1948629"/>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flipV="1">
            <a:off x="4572397" y="2195294"/>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3" name="标题 1"/>
          <p:cNvSpPr txBox="1"/>
          <p:nvPr/>
        </p:nvSpPr>
        <p:spPr>
          <a:xfrm flipV="1">
            <a:off x="6827868" y="1242857"/>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flipV="1">
            <a:off x="6901761" y="1300065"/>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6185092" y="1948629"/>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26" name="标题 1"/>
          <p:cNvSpPr txBox="1"/>
          <p:nvPr/>
        </p:nvSpPr>
        <p:spPr>
          <a:xfrm flipV="1">
            <a:off x="7371043" y="2195294"/>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7" name="标题 1"/>
          <p:cNvSpPr txBox="1"/>
          <p:nvPr/>
        </p:nvSpPr>
        <p:spPr>
          <a:xfrm flipV="1">
            <a:off x="9636892" y="1242857"/>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flipV="1">
            <a:off x="9710785" y="1300065"/>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8994116" y="1948629"/>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587801" y="2091504"/>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31" name="标题 1"/>
          <p:cNvSpPr txBox="1"/>
          <p:nvPr/>
        </p:nvSpPr>
        <p:spPr>
          <a:xfrm>
            <a:off x="3386446" y="2091504"/>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32" name="标题 1"/>
          <p:cNvSpPr txBox="1"/>
          <p:nvPr/>
        </p:nvSpPr>
        <p:spPr>
          <a:xfrm>
            <a:off x="6185092" y="2091504"/>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33" name="标题 1"/>
          <p:cNvSpPr txBox="1"/>
          <p:nvPr/>
        </p:nvSpPr>
        <p:spPr>
          <a:xfrm>
            <a:off x="8994116" y="2091504"/>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34" name="标题 1"/>
          <p:cNvSpPr txBox="1"/>
          <p:nvPr/>
        </p:nvSpPr>
        <p:spPr>
          <a:xfrm flipV="1">
            <a:off x="10180067" y="2195294"/>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5" name="标题 1"/>
          <p:cNvSpPr txBox="1"/>
          <p:nvPr/>
        </p:nvSpPr>
        <p:spPr>
          <a:xfrm flipV="1">
            <a:off x="4035178" y="3950575"/>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36" name="标题 1"/>
          <p:cNvSpPr txBox="1"/>
          <p:nvPr/>
        </p:nvSpPr>
        <p:spPr>
          <a:xfrm flipV="1">
            <a:off x="1236533" y="3950575"/>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37" name="标题 1"/>
          <p:cNvSpPr txBox="1"/>
          <p:nvPr/>
        </p:nvSpPr>
        <p:spPr>
          <a:xfrm flipV="1">
            <a:off x="1304470" y="4007783"/>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38" name="标题 1"/>
          <p:cNvSpPr txBox="1"/>
          <p:nvPr/>
        </p:nvSpPr>
        <p:spPr>
          <a:xfrm flipV="1">
            <a:off x="4103116" y="4007783"/>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39" name="标题 1"/>
          <p:cNvSpPr txBox="1"/>
          <p:nvPr/>
        </p:nvSpPr>
        <p:spPr>
          <a:xfrm flipV="1">
            <a:off x="3197885" y="4258168"/>
            <a:ext cx="188561" cy="102362"/>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0" name="标题 1"/>
          <p:cNvSpPr txBox="1"/>
          <p:nvPr/>
        </p:nvSpPr>
        <p:spPr>
          <a:xfrm flipV="1">
            <a:off x="3197885" y="4437687"/>
            <a:ext cx="188561" cy="102362"/>
          </a:xfrm>
          <a:prstGeom prst="triangle">
            <a:avLst/>
          </a:prstGeom>
          <a:solidFill>
            <a:schemeClr val="bg1">
              <a:lumMod val="6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1" name="标题 1"/>
          <p:cNvSpPr txBox="1"/>
          <p:nvPr/>
        </p:nvSpPr>
        <p:spPr>
          <a:xfrm flipV="1">
            <a:off x="5996531" y="4258168"/>
            <a:ext cx="188561" cy="102362"/>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2" name="标题 1"/>
          <p:cNvSpPr txBox="1"/>
          <p:nvPr/>
        </p:nvSpPr>
        <p:spPr>
          <a:xfrm flipV="1">
            <a:off x="5996531" y="4437687"/>
            <a:ext cx="188561" cy="102362"/>
          </a:xfrm>
          <a:prstGeom prst="triangle">
            <a:avLst/>
          </a:prstGeom>
          <a:solidFill>
            <a:schemeClr val="bg1">
              <a:lumMod val="65000"/>
            </a:schemeClr>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3" name="标题 1"/>
          <p:cNvSpPr txBox="1"/>
          <p:nvPr/>
        </p:nvSpPr>
        <p:spPr>
          <a:xfrm>
            <a:off x="3188608" y="4705658"/>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flipH="1">
            <a:off x="3288304" y="4705658"/>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5986152" y="4701845"/>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flipH="1">
            <a:off x="6085848" y="4701845"/>
            <a:ext cx="112606" cy="1721370"/>
          </a:xfrm>
          <a:custGeom>
            <a:avLst/>
            <a:gdLst>
              <a:gd name="connsiteX0" fmla="*/ 0 w 200960"/>
              <a:gd name="connsiteY0" fmla="*/ 3604444 h 3604444"/>
              <a:gd name="connsiteX1" fmla="*/ 0 w 200960"/>
              <a:gd name="connsiteY1" fmla="*/ 0 h 3604444"/>
              <a:gd name="connsiteX2" fmla="*/ 200960 w 200960"/>
              <a:gd name="connsiteY2" fmla="*/ 106680 h 3604444"/>
              <a:gd name="connsiteX3" fmla="*/ 200960 w 200960"/>
              <a:gd name="connsiteY3" fmla="*/ 3604444 h 3604444"/>
              <a:gd name="connsiteX4" fmla="*/ 200960 w 200960"/>
              <a:gd name="connsiteY4" fmla="*/ 3502844 h 3604444"/>
              <a:gd name="connsiteX5" fmla="*/ 0 w 200960"/>
              <a:gd name="connsiteY5" fmla="*/ 3604444 h 3604444"/>
              <a:gd name="connsiteX6" fmla="*/ 0 w 200960"/>
              <a:gd name="connsiteY6" fmla="*/ 3604444 h 3604444"/>
              <a:gd name="connsiteX7" fmla="*/ 0 w 200960"/>
              <a:gd name="connsiteY7" fmla="*/ 0 h 3604444"/>
              <a:gd name="connsiteX8" fmla="*/ 0 w 200960"/>
              <a:gd name="connsiteY8" fmla="*/ 0 h 3604444"/>
            </a:gdLst>
            <a:ahLst/>
            <a:cxnLst/>
            <a:rect l="l" t="t" r="r" b="b"/>
            <a:pathLst>
              <a:path w="200960" h="3604444">
                <a:moveTo>
                  <a:pt x="0" y="3604444"/>
                </a:moveTo>
                <a:lnTo>
                  <a:pt x="0" y="0"/>
                </a:lnTo>
                <a:cubicBezTo>
                  <a:pt x="20495" y="33104"/>
                  <a:pt x="87480" y="120918"/>
                  <a:pt x="200960" y="106680"/>
                </a:cubicBezTo>
                <a:lnTo>
                  <a:pt x="200960" y="3604444"/>
                </a:lnTo>
                <a:lnTo>
                  <a:pt x="200960" y="3502844"/>
                </a:lnTo>
                <a:cubicBezTo>
                  <a:pt x="117368" y="3496551"/>
                  <a:pt x="33779" y="3556403"/>
                  <a:pt x="0" y="3604444"/>
                </a:cubicBezTo>
                <a:lnTo>
                  <a:pt x="0" y="3604444"/>
                </a:lnTo>
                <a:close/>
              </a:path>
            </a:pathLst>
          </a:custGeom>
          <a:gradFill>
            <a:gsLst>
              <a:gs pos="0">
                <a:schemeClr val="bg1">
                  <a:lumMod val="65000"/>
                </a:schemeClr>
              </a:gs>
              <a:gs pos="100000">
                <a:schemeClr val="bg1">
                  <a:lumMod val="65000"/>
                  <a:alpha val="0"/>
                </a:schemeClr>
              </a:gs>
            </a:gsLst>
            <a:lin ang="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7" name="标题 1"/>
          <p:cNvSpPr txBox="1"/>
          <p:nvPr/>
        </p:nvSpPr>
        <p:spPr>
          <a:xfrm>
            <a:off x="520886" y="4656347"/>
            <a:ext cx="2676999"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48" name="标题 1"/>
          <p:cNvSpPr txBox="1"/>
          <p:nvPr/>
        </p:nvSpPr>
        <p:spPr>
          <a:xfrm flipV="1">
            <a:off x="1773752" y="4903009"/>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9" name="标题 1"/>
          <p:cNvSpPr txBox="1"/>
          <p:nvPr/>
        </p:nvSpPr>
        <p:spPr>
          <a:xfrm>
            <a:off x="3386446" y="4656347"/>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50" name="标题 1"/>
          <p:cNvSpPr txBox="1"/>
          <p:nvPr/>
        </p:nvSpPr>
        <p:spPr>
          <a:xfrm flipV="1">
            <a:off x="4572397" y="4903009"/>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51" name="标题 1"/>
          <p:cNvSpPr txBox="1"/>
          <p:nvPr/>
        </p:nvSpPr>
        <p:spPr>
          <a:xfrm flipV="1">
            <a:off x="6827868" y="3950575"/>
            <a:ext cx="1312621" cy="1312620"/>
          </a:xfrm>
          <a:prstGeom prst="chord">
            <a:avLst>
              <a:gd name="adj1" fmla="val 21279235"/>
              <a:gd name="adj2" fmla="val 11160540"/>
            </a:avLst>
          </a:prstGeom>
          <a:noFill/>
          <a:ln w="50800" cap="sq">
            <a:solidFill>
              <a:schemeClr val="bg1">
                <a:lumMod val="8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52" name="标题 1"/>
          <p:cNvSpPr txBox="1"/>
          <p:nvPr/>
        </p:nvSpPr>
        <p:spPr>
          <a:xfrm flipV="1">
            <a:off x="6901761" y="4007783"/>
            <a:ext cx="1176745" cy="1176742"/>
          </a:xfrm>
          <a:prstGeom prst="chord">
            <a:avLst>
              <a:gd name="adj1" fmla="val 21279235"/>
              <a:gd name="adj2" fmla="val 11160540"/>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sp>
        <p:nvSpPr>
          <p:cNvPr id="53" name="标题 1"/>
          <p:cNvSpPr txBox="1"/>
          <p:nvPr/>
        </p:nvSpPr>
        <p:spPr>
          <a:xfrm>
            <a:off x="6185092" y="4656347"/>
            <a:ext cx="2610084" cy="1794438"/>
          </a:xfrm>
          <a:prstGeom prst="roundRect">
            <a:avLst>
              <a:gd name="adj" fmla="val 3739"/>
            </a:avLst>
          </a:prstGeom>
          <a:solidFill>
            <a:schemeClr val="bg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54" name="标题 1"/>
          <p:cNvSpPr txBox="1"/>
          <p:nvPr/>
        </p:nvSpPr>
        <p:spPr>
          <a:xfrm flipV="1">
            <a:off x="7371043" y="4903009"/>
            <a:ext cx="238183" cy="156593"/>
          </a:xfrm>
          <a:prstGeom prst="triangle">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55" name="标题 1"/>
          <p:cNvSpPr txBox="1"/>
          <p:nvPr/>
        </p:nvSpPr>
        <p:spPr>
          <a:xfrm>
            <a:off x="1441166" y="1406062"/>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56" name="标题 1"/>
          <p:cNvSpPr txBox="1"/>
          <p:nvPr/>
        </p:nvSpPr>
        <p:spPr>
          <a:xfrm>
            <a:off x="4243271" y="1406062"/>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57" name="标题 1"/>
          <p:cNvSpPr txBox="1"/>
          <p:nvPr/>
        </p:nvSpPr>
        <p:spPr>
          <a:xfrm>
            <a:off x="7045376" y="1406062"/>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03</a:t>
            </a:r>
            <a:endParaRPr kumimoji="1" lang="zh-CN" altLang="en-US"/>
          </a:p>
        </p:txBody>
      </p:sp>
      <p:sp>
        <p:nvSpPr>
          <p:cNvPr id="58" name="标题 1"/>
          <p:cNvSpPr txBox="1"/>
          <p:nvPr/>
        </p:nvSpPr>
        <p:spPr>
          <a:xfrm>
            <a:off x="9847481" y="1406062"/>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04</a:t>
            </a:r>
            <a:endParaRPr kumimoji="1" lang="zh-CN" altLang="en-US"/>
          </a:p>
        </p:txBody>
      </p:sp>
      <p:sp>
        <p:nvSpPr>
          <p:cNvPr id="59" name="标题 1"/>
          <p:cNvSpPr txBox="1"/>
          <p:nvPr/>
        </p:nvSpPr>
        <p:spPr>
          <a:xfrm>
            <a:off x="1441166" y="4139990"/>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05</a:t>
            </a:r>
            <a:endParaRPr kumimoji="1" lang="zh-CN" altLang="en-US"/>
          </a:p>
        </p:txBody>
      </p:sp>
      <p:sp>
        <p:nvSpPr>
          <p:cNvPr id="60" name="标题 1"/>
          <p:cNvSpPr txBox="1"/>
          <p:nvPr/>
        </p:nvSpPr>
        <p:spPr>
          <a:xfrm>
            <a:off x="4243271" y="4139990"/>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06</a:t>
            </a:r>
            <a:endParaRPr kumimoji="1" lang="zh-CN" altLang="en-US"/>
          </a:p>
        </p:txBody>
      </p:sp>
      <p:sp>
        <p:nvSpPr>
          <p:cNvPr id="61" name="标题 1"/>
          <p:cNvSpPr txBox="1"/>
          <p:nvPr/>
        </p:nvSpPr>
        <p:spPr>
          <a:xfrm>
            <a:off x="7045376" y="4139990"/>
            <a:ext cx="903352" cy="421815"/>
          </a:xfrm>
          <a:prstGeom prst="rect">
            <a:avLst/>
          </a:prstGeom>
          <a:noFill/>
          <a:ln>
            <a:noFill/>
          </a:ln>
        </p:spPr>
        <p:txBody>
          <a:bodyPr vert="horz" wrap="square" lIns="0" tIns="0" rIns="0" bIns="0" rtlCol="0" anchor="ctr"/>
          <a:lstStyle/>
          <a:p>
            <a:pPr algn="ctr">
              <a:lnSpc>
                <a:spcPct val="130000"/>
              </a:lnSpc>
            </a:pPr>
            <a:r>
              <a:rPr kumimoji="1" lang="en-US" altLang="zh-CN" sz="2800">
                <a:ln w="12700">
                  <a:noFill/>
                </a:ln>
                <a:gradFill>
                  <a:gsLst>
                    <a:gs pos="0">
                      <a:schemeClr val="bg1"/>
                    </a:gs>
                    <a:gs pos="100000">
                      <a:schemeClr val="bg1">
                        <a:alpha val="0"/>
                      </a:schemeClr>
                    </a:gs>
                  </a:gsLst>
                  <a:lin ang="5400000" scaled="0"/>
                </a:gradFill>
                <a:latin typeface="Source Han Sans CN Bold Bold" panose="020B0800000000000000" charset="-122"/>
                <a:ea typeface="Source Han Sans CN Bold Bold" panose="020B0800000000000000" charset="-122"/>
                <a:cs typeface="Source Han Sans CN Bold Bold" panose="020B0800000000000000" charset="-122"/>
              </a:rPr>
              <a:t>07</a:t>
            </a:r>
            <a:endParaRPr kumimoji="1" lang="zh-CN" altLang="en-US"/>
          </a:p>
        </p:txBody>
      </p:sp>
      <p:sp>
        <p:nvSpPr>
          <p:cNvPr id="62" name="标题 1"/>
          <p:cNvSpPr txBox="1"/>
          <p:nvPr/>
        </p:nvSpPr>
        <p:spPr>
          <a:xfrm>
            <a:off x="3566216" y="2446427"/>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国有独资公司不设股东会，由履行出资人职责的机构行使股东会职权</a:t>
            </a:r>
            <a:r>
              <a:rPr kumimoji="1" lang="en-US" altLang="zh-CN" sz="13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63" name="标题 1"/>
          <p:cNvSpPr txBox="1"/>
          <p:nvPr/>
        </p:nvSpPr>
        <p:spPr>
          <a:xfrm>
            <a:off x="767571" y="2446427"/>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国有独资公司章程由履行出资人职责的机构制定</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64" name="标题 1"/>
          <p:cNvSpPr txBox="1"/>
          <p:nvPr/>
        </p:nvSpPr>
        <p:spPr>
          <a:xfrm>
            <a:off x="6364862" y="2446427"/>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国有独资公司的董事会成员中，应当过半数为外部董事，并应当有公司职工代表</a:t>
            </a:r>
            <a:r>
              <a:rPr kumimoji="1" lang="en-US" altLang="zh-CN" sz="13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65" name="标题 1"/>
          <p:cNvSpPr txBox="1"/>
          <p:nvPr/>
        </p:nvSpPr>
        <p:spPr>
          <a:xfrm>
            <a:off x="9173886" y="2446427"/>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国有独资公司的经理由董事会聘任或者解聘。经履行出资人职责的机构同意，董事会成员可以兼任经理。</a:t>
            </a:r>
            <a:endParaRPr kumimoji="1" lang="zh-CN" altLang="en-US" sz="1300"/>
          </a:p>
        </p:txBody>
      </p:sp>
      <p:sp>
        <p:nvSpPr>
          <p:cNvPr id="66" name="标题 1"/>
          <p:cNvSpPr txBox="1"/>
          <p:nvPr/>
        </p:nvSpPr>
        <p:spPr>
          <a:xfrm>
            <a:off x="3566216" y="5154145"/>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国有独资公司在董事会中设置由董事组成的审计委员会行使本法规定的监事会职权的，不设监事会或者监事。</a:t>
            </a:r>
            <a:endParaRPr kumimoji="1" lang="zh-CN" altLang="en-US" sz="1300"/>
          </a:p>
        </p:txBody>
      </p:sp>
      <p:sp>
        <p:nvSpPr>
          <p:cNvPr id="67" name="标题 1"/>
          <p:cNvSpPr txBox="1"/>
          <p:nvPr/>
        </p:nvSpPr>
        <p:spPr>
          <a:xfrm>
            <a:off x="587801" y="4799222"/>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68" name="标题 1"/>
          <p:cNvSpPr txBox="1"/>
          <p:nvPr/>
        </p:nvSpPr>
        <p:spPr>
          <a:xfrm>
            <a:off x="3386446" y="4799222"/>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69" name="标题 1"/>
          <p:cNvSpPr txBox="1"/>
          <p:nvPr/>
        </p:nvSpPr>
        <p:spPr>
          <a:xfrm>
            <a:off x="6185092" y="4799222"/>
            <a:ext cx="2610084" cy="98529"/>
          </a:xfrm>
          <a:prstGeom prst="round2SameRect">
            <a:avLst>
              <a:gd name="adj1" fmla="val 11616"/>
              <a:gd name="adj2" fmla="val 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00000"/>
              </a:lnSpc>
            </a:pPr>
            <a:endParaRPr kumimoji="1" lang="zh-CN" altLang="en-US"/>
          </a:p>
        </p:txBody>
      </p:sp>
      <p:sp>
        <p:nvSpPr>
          <p:cNvPr id="70" name="标题 1"/>
          <p:cNvSpPr txBox="1"/>
          <p:nvPr/>
        </p:nvSpPr>
        <p:spPr>
          <a:xfrm>
            <a:off x="638354" y="5154145"/>
            <a:ext cx="2488271" cy="1198628"/>
          </a:xfrm>
          <a:prstGeom prst="rect">
            <a:avLst/>
          </a:prstGeom>
          <a:noFill/>
          <a:ln>
            <a:noFill/>
          </a:ln>
        </p:spPr>
        <p:txBody>
          <a:bodyPr vert="horz" wrap="square" lIns="0" tIns="0" rIns="0" bIns="0" rtlCol="0" anchor="t"/>
          <a:lstStyle/>
          <a:p>
            <a:pPr algn="ctr">
              <a:lnSpc>
                <a:spcPct val="150000"/>
              </a:lnSpc>
            </a:pPr>
            <a:r>
              <a:rPr kumimoji="1" lang="en-US" altLang="zh-CN" sz="13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国有独资公司的董事、高级管理人员，未经履行出资人职责的机构同意，不得在其他有限责任公司、股份有限公司或者其他经济组织兼职</a:t>
            </a: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300" dirty="0"/>
          </a:p>
        </p:txBody>
      </p:sp>
      <p:sp>
        <p:nvSpPr>
          <p:cNvPr id="71" name="标题 1"/>
          <p:cNvSpPr txBox="1"/>
          <p:nvPr/>
        </p:nvSpPr>
        <p:spPr>
          <a:xfrm>
            <a:off x="6364862" y="5154145"/>
            <a:ext cx="2250544" cy="1198628"/>
          </a:xfrm>
          <a:prstGeom prst="rect">
            <a:avLst/>
          </a:prstGeom>
          <a:noFill/>
          <a:ln>
            <a:noFill/>
          </a:ln>
        </p:spPr>
        <p:txBody>
          <a:bodyPr vert="horz" wrap="square" lIns="0" tIns="0" rIns="0" bIns="0" rtlCol="0" anchor="t"/>
          <a:lstStyle/>
          <a:p>
            <a:pPr algn="ctr">
              <a:lnSpc>
                <a:spcPct val="150000"/>
              </a:lnSpc>
            </a:pPr>
            <a:r>
              <a:rPr kumimoji="1" lang="en-US" altLang="zh-CN" sz="13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国家出资公司应当依法建立健全内部监督管理和风险控制制度，加强内部合规管理。</a:t>
            </a:r>
            <a:endParaRPr kumimoji="1" lang="zh-CN" altLang="en-US" sz="1300"/>
          </a:p>
        </p:txBody>
      </p:sp>
      <p:cxnSp>
        <p:nvCxnSpPr>
          <p:cNvPr id="72"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73"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国家出资公司的特殊规定</a:t>
            </a:r>
            <a:endParaRPr kumimoji="1" lang="zh-CN" altLang="en-US"/>
          </a:p>
        </p:txBody>
      </p:sp>
      <p:sp>
        <p:nvSpPr>
          <p:cNvPr id="74"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75"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en-US" altLang="zh-CN" sz="43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项目三 公司法律制度</a:t>
            </a:r>
            <a:endParaRPr kumimoji="1" lang="zh-CN" altLang="en-US"/>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215">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公司董事、监事、高级管理人员的资格和义务</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任务五</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44216" y="1365102"/>
            <a:ext cx="10503568" cy="4918724"/>
          </a:xfrm>
          <a:custGeom>
            <a:avLst/>
            <a:gdLst>
              <a:gd name="connsiteX0" fmla="*/ 730581 w 9952004"/>
              <a:gd name="connsiteY0" fmla="*/ 0 h 4918724"/>
              <a:gd name="connsiteX1" fmla="*/ 2895765 w 9952004"/>
              <a:gd name="connsiteY1" fmla="*/ 0 h 4918724"/>
              <a:gd name="connsiteX2" fmla="*/ 7604879 w 9952004"/>
              <a:gd name="connsiteY2" fmla="*/ 0 h 4918724"/>
              <a:gd name="connsiteX3" fmla="*/ 9770063 w 9952004"/>
              <a:gd name="connsiteY3" fmla="*/ 0 h 4918724"/>
              <a:gd name="connsiteX4" fmla="*/ 9952004 w 9952004"/>
              <a:gd name="connsiteY4" fmla="*/ 141168 h 4918724"/>
              <a:gd name="connsiteX5" fmla="*/ 9952004 w 9952004"/>
              <a:gd name="connsiteY5" fmla="*/ 641192 h 4918724"/>
              <a:gd name="connsiteX6" fmla="*/ 9952004 w 9952004"/>
              <a:gd name="connsiteY6" fmla="*/ 913027 h 4918724"/>
              <a:gd name="connsiteX7" fmla="*/ 9952004 w 9952004"/>
              <a:gd name="connsiteY7" fmla="*/ 1135263 h 4918724"/>
              <a:gd name="connsiteX8" fmla="*/ 9952004 w 9952004"/>
              <a:gd name="connsiteY8" fmla="*/ 1413051 h 4918724"/>
              <a:gd name="connsiteX9" fmla="*/ 9952004 w 9952004"/>
              <a:gd name="connsiteY9" fmla="*/ 1635287 h 4918724"/>
              <a:gd name="connsiteX10" fmla="*/ 9952004 w 9952004"/>
              <a:gd name="connsiteY10" fmla="*/ 1907122 h 4918724"/>
              <a:gd name="connsiteX11" fmla="*/ 9952004 w 9952004"/>
              <a:gd name="connsiteY11" fmla="*/ 2011842 h 4918724"/>
              <a:gd name="connsiteX12" fmla="*/ 9952004 w 9952004"/>
              <a:gd name="connsiteY12" fmla="*/ 2407146 h 4918724"/>
              <a:gd name="connsiteX13" fmla="*/ 9952004 w 9952004"/>
              <a:gd name="connsiteY13" fmla="*/ 2511866 h 4918724"/>
              <a:gd name="connsiteX14" fmla="*/ 9952004 w 9952004"/>
              <a:gd name="connsiteY14" fmla="*/ 2783701 h 4918724"/>
              <a:gd name="connsiteX15" fmla="*/ 9952004 w 9952004"/>
              <a:gd name="connsiteY15" fmla="*/ 3005937 h 4918724"/>
              <a:gd name="connsiteX16" fmla="*/ 9952004 w 9952004"/>
              <a:gd name="connsiteY16" fmla="*/ 3283725 h 4918724"/>
              <a:gd name="connsiteX17" fmla="*/ 9952004 w 9952004"/>
              <a:gd name="connsiteY17" fmla="*/ 3505961 h 4918724"/>
              <a:gd name="connsiteX18" fmla="*/ 9952004 w 9952004"/>
              <a:gd name="connsiteY18" fmla="*/ 3777796 h 4918724"/>
              <a:gd name="connsiteX19" fmla="*/ 9952004 w 9952004"/>
              <a:gd name="connsiteY19" fmla="*/ 4277820 h 4918724"/>
              <a:gd name="connsiteX20" fmla="*/ 9951909 w 9952004"/>
              <a:gd name="connsiteY20" fmla="*/ 4277747 h 4918724"/>
              <a:gd name="connsiteX21" fmla="*/ 9876390 w 9952004"/>
              <a:gd name="connsiteY21" fmla="*/ 4440779 h 4918724"/>
              <a:gd name="connsiteX22" fmla="*/ 9466485 w 9952004"/>
              <a:gd name="connsiteY22" fmla="*/ 4825802 h 4918724"/>
              <a:gd name="connsiteX23" fmla="*/ 9212123 w 9952004"/>
              <a:gd name="connsiteY23" fmla="*/ 4918724 h 4918724"/>
              <a:gd name="connsiteX24" fmla="*/ 7046940 w 9952004"/>
              <a:gd name="connsiteY24" fmla="*/ 4918724 h 4918724"/>
              <a:gd name="connsiteX25" fmla="*/ 2347125 w 9952004"/>
              <a:gd name="connsiteY25" fmla="*/ 4918724 h 4918724"/>
              <a:gd name="connsiteX26" fmla="*/ 181941 w 9952004"/>
              <a:gd name="connsiteY26" fmla="*/ 4918724 h 4918724"/>
              <a:gd name="connsiteX27" fmla="*/ 0 w 9952004"/>
              <a:gd name="connsiteY27" fmla="*/ 4777556 h 4918724"/>
              <a:gd name="connsiteX28" fmla="*/ 0 w 9952004"/>
              <a:gd name="connsiteY28" fmla="*/ 4277532 h 4918724"/>
              <a:gd name="connsiteX29" fmla="*/ 0 w 9952004"/>
              <a:gd name="connsiteY29" fmla="*/ 4005697 h 4918724"/>
              <a:gd name="connsiteX30" fmla="*/ 0 w 9952004"/>
              <a:gd name="connsiteY30" fmla="*/ 3783461 h 4918724"/>
              <a:gd name="connsiteX31" fmla="*/ 0 w 9952004"/>
              <a:gd name="connsiteY31" fmla="*/ 3505673 h 4918724"/>
              <a:gd name="connsiteX32" fmla="*/ 0 w 9952004"/>
              <a:gd name="connsiteY32" fmla="*/ 3283437 h 4918724"/>
              <a:gd name="connsiteX33" fmla="*/ 0 w 9952004"/>
              <a:gd name="connsiteY33" fmla="*/ 3011602 h 4918724"/>
              <a:gd name="connsiteX34" fmla="*/ 0 w 9952004"/>
              <a:gd name="connsiteY34" fmla="*/ 2819208 h 4918724"/>
              <a:gd name="connsiteX35" fmla="*/ 0 w 9952004"/>
              <a:gd name="connsiteY35" fmla="*/ 2511578 h 4918724"/>
              <a:gd name="connsiteX36" fmla="*/ 0 w 9952004"/>
              <a:gd name="connsiteY36" fmla="*/ 2319184 h 4918724"/>
              <a:gd name="connsiteX37" fmla="*/ 0 w 9952004"/>
              <a:gd name="connsiteY37" fmla="*/ 2047349 h 4918724"/>
              <a:gd name="connsiteX38" fmla="*/ 0 w 9952004"/>
              <a:gd name="connsiteY38" fmla="*/ 1825112 h 4918724"/>
              <a:gd name="connsiteX39" fmla="*/ 0 w 9952004"/>
              <a:gd name="connsiteY39" fmla="*/ 1547325 h 4918724"/>
              <a:gd name="connsiteX40" fmla="*/ 0 w 9952004"/>
              <a:gd name="connsiteY40" fmla="*/ 1325088 h 4918724"/>
              <a:gd name="connsiteX41" fmla="*/ 0 w 9952004"/>
              <a:gd name="connsiteY41" fmla="*/ 1053253 h 4918724"/>
              <a:gd name="connsiteX42" fmla="*/ 0 w 9952004"/>
              <a:gd name="connsiteY42" fmla="*/ 553229 h 4918724"/>
              <a:gd name="connsiteX43" fmla="*/ 101914 w 9952004"/>
              <a:gd name="connsiteY43" fmla="*/ 368261 h 4918724"/>
              <a:gd name="connsiteX44" fmla="*/ 502521 w 9952004"/>
              <a:gd name="connsiteY44" fmla="*/ 70985 h 4918724"/>
              <a:gd name="connsiteX45" fmla="*/ 730581 w 9952004"/>
              <a:gd name="connsiteY45" fmla="*/ 0 h 4918724"/>
            </a:gdLst>
            <a:ahLst/>
            <a:cxnLst/>
            <a:rect l="l" t="t" r="r" b="b"/>
            <a:pathLst>
              <a:path w="9952004" h="4918724">
                <a:moveTo>
                  <a:pt x="730581" y="0"/>
                </a:moveTo>
                <a:lnTo>
                  <a:pt x="2895765" y="0"/>
                </a:lnTo>
                <a:lnTo>
                  <a:pt x="7604879" y="0"/>
                </a:lnTo>
                <a:lnTo>
                  <a:pt x="9770063" y="0"/>
                </a:lnTo>
                <a:cubicBezTo>
                  <a:pt x="9870567" y="0"/>
                  <a:pt x="9952004" y="63187"/>
                  <a:pt x="9952004" y="141168"/>
                </a:cubicBezTo>
                <a:lnTo>
                  <a:pt x="9952004" y="641192"/>
                </a:lnTo>
                <a:lnTo>
                  <a:pt x="9952004" y="913027"/>
                </a:lnTo>
                <a:lnTo>
                  <a:pt x="9952004" y="1135263"/>
                </a:lnTo>
                <a:lnTo>
                  <a:pt x="9952004" y="1413051"/>
                </a:lnTo>
                <a:lnTo>
                  <a:pt x="9952004" y="1635287"/>
                </a:lnTo>
                <a:lnTo>
                  <a:pt x="9952004" y="1907122"/>
                </a:lnTo>
                <a:lnTo>
                  <a:pt x="9952004" y="2011842"/>
                </a:lnTo>
                <a:lnTo>
                  <a:pt x="9952004" y="2407146"/>
                </a:lnTo>
                <a:lnTo>
                  <a:pt x="9952004" y="2511866"/>
                </a:lnTo>
                <a:lnTo>
                  <a:pt x="9952004" y="2783701"/>
                </a:lnTo>
                <a:lnTo>
                  <a:pt x="9952004" y="3005937"/>
                </a:lnTo>
                <a:lnTo>
                  <a:pt x="9952004" y="3283725"/>
                </a:lnTo>
                <a:lnTo>
                  <a:pt x="9952004" y="3505961"/>
                </a:lnTo>
                <a:lnTo>
                  <a:pt x="9952004" y="3777796"/>
                </a:lnTo>
                <a:lnTo>
                  <a:pt x="9952004" y="4277820"/>
                </a:lnTo>
                <a:lnTo>
                  <a:pt x="9951909" y="4277747"/>
                </a:lnTo>
                <a:cubicBezTo>
                  <a:pt x="9951909" y="4337291"/>
                  <a:pt x="9925234" y="4394938"/>
                  <a:pt x="9876390" y="4440779"/>
                </a:cubicBezTo>
                <a:lnTo>
                  <a:pt x="9466485" y="4825802"/>
                </a:lnTo>
                <a:cubicBezTo>
                  <a:pt x="9403834" y="4884616"/>
                  <a:pt x="9310562" y="4918724"/>
                  <a:pt x="9212123" y="4918724"/>
                </a:cubicBezTo>
                <a:lnTo>
                  <a:pt x="7046940" y="4918724"/>
                </a:lnTo>
                <a:lnTo>
                  <a:pt x="2347125" y="4918724"/>
                </a:lnTo>
                <a:lnTo>
                  <a:pt x="181941" y="4918724"/>
                </a:lnTo>
                <a:cubicBezTo>
                  <a:pt x="81437" y="4918724"/>
                  <a:pt x="0" y="4855538"/>
                  <a:pt x="0" y="4777556"/>
                </a:cubicBezTo>
                <a:lnTo>
                  <a:pt x="0" y="4277532"/>
                </a:lnTo>
                <a:lnTo>
                  <a:pt x="0" y="4005697"/>
                </a:lnTo>
                <a:lnTo>
                  <a:pt x="0" y="3783461"/>
                </a:lnTo>
                <a:lnTo>
                  <a:pt x="0" y="3505673"/>
                </a:lnTo>
                <a:lnTo>
                  <a:pt x="0" y="3283437"/>
                </a:lnTo>
                <a:lnTo>
                  <a:pt x="0" y="3011602"/>
                </a:lnTo>
                <a:lnTo>
                  <a:pt x="0" y="2819208"/>
                </a:lnTo>
                <a:lnTo>
                  <a:pt x="0" y="2511578"/>
                </a:lnTo>
                <a:lnTo>
                  <a:pt x="0" y="2319184"/>
                </a:lnTo>
                <a:lnTo>
                  <a:pt x="0" y="2047349"/>
                </a:lnTo>
                <a:lnTo>
                  <a:pt x="0" y="1825112"/>
                </a:lnTo>
                <a:lnTo>
                  <a:pt x="0" y="1547325"/>
                </a:lnTo>
                <a:lnTo>
                  <a:pt x="0" y="1325088"/>
                </a:lnTo>
                <a:lnTo>
                  <a:pt x="0" y="1053253"/>
                </a:lnTo>
                <a:lnTo>
                  <a:pt x="0" y="553229"/>
                </a:lnTo>
                <a:cubicBezTo>
                  <a:pt x="0" y="483411"/>
                  <a:pt x="36820" y="416580"/>
                  <a:pt x="101914" y="368261"/>
                </a:cubicBezTo>
                <a:lnTo>
                  <a:pt x="502521" y="70985"/>
                </a:lnTo>
                <a:cubicBezTo>
                  <a:pt x="563951" y="25435"/>
                  <a:pt x="645669" y="0"/>
                  <a:pt x="730581" y="0"/>
                </a:cubicBezTo>
                <a:close/>
              </a:path>
            </a:pathLst>
          </a:custGeom>
          <a:gradFill>
            <a:gsLst>
              <a:gs pos="0">
                <a:schemeClr val="accent1">
                  <a:lumMod val="20000"/>
                  <a:lumOff val="80000"/>
                  <a:alpha val="0"/>
                </a:schemeClr>
              </a:gs>
              <a:gs pos="100000">
                <a:schemeClr val="accent1">
                  <a:lumMod val="20000"/>
                  <a:lumOff val="80000"/>
                </a:schemeClr>
              </a:gs>
            </a:gsLst>
            <a:lin ang="5400000" scaled="0"/>
          </a:gradFill>
          <a:ln w="12700" cap="flat">
            <a:solidFill>
              <a:schemeClr val="accent1">
                <a:alpha val="100000"/>
              </a:schemeClr>
            </a:solidFill>
            <a:miter/>
          </a:ln>
        </p:spPr>
        <p:txBody>
          <a:bodyPr vert="horz" wrap="square" lIns="91440" tIns="45720" rIns="91440" bIns="45720" rtlCol="0" anchor="ctr"/>
          <a:lstStyle/>
          <a:p>
            <a:pPr algn="l">
              <a:lnSpc>
                <a:spcPct val="100000"/>
              </a:lnSpc>
            </a:pPr>
            <a:endParaRPr kumimoji="1" lang="zh-CN" altLang="en-US"/>
          </a:p>
        </p:txBody>
      </p:sp>
      <p:sp>
        <p:nvSpPr>
          <p:cNvPr id="4" name="标题 1"/>
          <p:cNvSpPr txBox="1"/>
          <p:nvPr/>
        </p:nvSpPr>
        <p:spPr>
          <a:xfrm>
            <a:off x="1515979" y="1479878"/>
            <a:ext cx="6400804" cy="612202"/>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董事</a:t>
            </a:r>
            <a:endParaRPr kumimoji="1" lang="zh-CN" altLang="en-US"/>
          </a:p>
        </p:txBody>
      </p:sp>
      <p:sp>
        <p:nvSpPr>
          <p:cNvPr id="5" name="标题 1"/>
          <p:cNvSpPr txBox="1"/>
          <p:nvPr/>
        </p:nvSpPr>
        <p:spPr>
          <a:xfrm>
            <a:off x="1515979" y="2153127"/>
            <a:ext cx="6400804" cy="851208"/>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董事是由股东大会选举并作为董事会成员参与公司经营决策的自然人。董事以其与公司间的委托合同关系或信托关系而立于受托人的地位，这种法律关系既包括法律上的委托关系或信托关。</a:t>
            </a:r>
            <a:endParaRPr kumimoji="1" lang="zh-CN" altLang="en-US"/>
          </a:p>
        </p:txBody>
      </p:sp>
      <p:sp>
        <p:nvSpPr>
          <p:cNvPr id="6" name="标题 1"/>
          <p:cNvSpPr txBox="1"/>
          <p:nvPr/>
        </p:nvSpPr>
        <p:spPr>
          <a:xfrm>
            <a:off x="1515979" y="3078684"/>
            <a:ext cx="6400804" cy="612202"/>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监事</a:t>
            </a:r>
            <a:endParaRPr kumimoji="1" lang="zh-CN" altLang="en-US"/>
          </a:p>
        </p:txBody>
      </p:sp>
      <p:sp>
        <p:nvSpPr>
          <p:cNvPr id="7" name="标题 1"/>
          <p:cNvSpPr txBox="1"/>
          <p:nvPr/>
        </p:nvSpPr>
        <p:spPr>
          <a:xfrm>
            <a:off x="1515979" y="3751933"/>
            <a:ext cx="6400804" cy="851208"/>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监事是由股东会选举产生的，负责监督公司财务和董事、高级管理人员行为的自然人。</a:t>
            </a:r>
            <a:endParaRPr kumimoji="1" lang="zh-CN" altLang="en-US"/>
          </a:p>
        </p:txBody>
      </p:sp>
      <p:sp>
        <p:nvSpPr>
          <p:cNvPr id="8" name="标题 1"/>
          <p:cNvSpPr txBox="1"/>
          <p:nvPr/>
        </p:nvSpPr>
        <p:spPr>
          <a:xfrm>
            <a:off x="1515979" y="4677489"/>
            <a:ext cx="6400804" cy="612202"/>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高级管理人员</a:t>
            </a:r>
            <a:endParaRPr kumimoji="1" lang="zh-CN" altLang="en-US"/>
          </a:p>
        </p:txBody>
      </p:sp>
      <p:sp>
        <p:nvSpPr>
          <p:cNvPr id="9" name="标题 1"/>
          <p:cNvSpPr txBox="1"/>
          <p:nvPr/>
        </p:nvSpPr>
        <p:spPr>
          <a:xfrm>
            <a:off x="1515979" y="5350738"/>
            <a:ext cx="6400804" cy="851208"/>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高级管理人员是指公司的经理、副经理、财务负责人、上市公司董事会秘书和公司章程规定的其他人员</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0" name="标题 1"/>
          <p:cNvSpPr txBox="1"/>
          <p:nvPr/>
        </p:nvSpPr>
        <p:spPr>
          <a:xfrm>
            <a:off x="9103269" y="1028700"/>
            <a:ext cx="1186485" cy="5105400"/>
          </a:xfrm>
          <a:prstGeom prst="roundRect">
            <a:avLst>
              <a:gd name="adj" fmla="val 10255"/>
            </a:avLst>
          </a:prstGeom>
          <a:gradFill>
            <a:gsLst>
              <a:gs pos="0">
                <a:schemeClr val="accent1">
                  <a:lumMod val="60000"/>
                  <a:lumOff val="40000"/>
                </a:schemeClr>
              </a:gs>
              <a:gs pos="100000">
                <a:schemeClr val="accent1"/>
              </a:gs>
            </a:gsLst>
            <a:lin ang="0" scaled="0"/>
          </a:gra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8565388" y="1627966"/>
            <a:ext cx="1075761" cy="1075761"/>
          </a:xfrm>
          <a:prstGeom prst="roundRect">
            <a:avLst/>
          </a:prstGeom>
          <a:solidFill>
            <a:schemeClr val="bg1"/>
          </a:soli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rot="10800000" flipH="1" flipV="1">
            <a:off x="8798472" y="1870884"/>
            <a:ext cx="609592" cy="589925"/>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3" name="标题 1"/>
          <p:cNvSpPr txBox="1"/>
          <p:nvPr/>
        </p:nvSpPr>
        <p:spPr>
          <a:xfrm>
            <a:off x="8565388" y="3234068"/>
            <a:ext cx="1075761" cy="1075761"/>
          </a:xfrm>
          <a:prstGeom prst="roundRect">
            <a:avLst/>
          </a:prstGeom>
          <a:solidFill>
            <a:schemeClr val="bg1"/>
          </a:soli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8565388" y="4840171"/>
            <a:ext cx="1075761" cy="1075761"/>
          </a:xfrm>
          <a:prstGeom prst="roundRect">
            <a:avLst/>
          </a:prstGeom>
          <a:solidFill>
            <a:schemeClr val="bg1"/>
          </a:soli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5" name="标题 1"/>
          <p:cNvSpPr txBox="1"/>
          <p:nvPr/>
        </p:nvSpPr>
        <p:spPr>
          <a:xfrm>
            <a:off x="8805559" y="5108143"/>
            <a:ext cx="595418" cy="539816"/>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a:off x="8849634" y="3508209"/>
            <a:ext cx="507269" cy="527478"/>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7"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一（一）</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公司董事</a:t>
            </a:r>
            <a:r>
              <a:rPr kumimoji="1" lang="en-US" altLang="zh-CN" sz="32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、监事、高级管理人员的范围</a:t>
            </a:r>
            <a:endParaRPr kumimoji="1" lang="zh-CN" altLang="en-US" dirty="0"/>
          </a:p>
        </p:txBody>
      </p:sp>
      <p:sp>
        <p:nvSpPr>
          <p:cNvPr id="18"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9"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7807251" y="1945201"/>
            <a:ext cx="3373996" cy="3373997"/>
          </a:xfrm>
          <a:prstGeom prst="ellipse">
            <a:avLst/>
          </a:prstGeom>
          <a:gradFill>
            <a:gsLst>
              <a:gs pos="0">
                <a:schemeClr val="accent1">
                  <a:lumMod val="40000"/>
                  <a:lumOff val="60000"/>
                  <a:alpha val="100000"/>
                </a:schemeClr>
              </a:gs>
              <a:gs pos="100000">
                <a:schemeClr val="accent1"/>
              </a:gs>
            </a:gsLst>
            <a:lin ang="3000000" scaled="0"/>
          </a:gradFill>
          <a:ln cap="flat">
            <a:noFill/>
            <a:prstDash val="solid"/>
            <a:miter/>
          </a:ln>
          <a:effectLst>
            <a:outerShdw blurRad="381000" dist="1270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H="1">
            <a:off x="226241" y="1840900"/>
            <a:ext cx="7654565" cy="1431230"/>
          </a:xfrm>
          <a:prstGeom prst="roundRect">
            <a:avLst>
              <a:gd name="adj" fmla="val 50000"/>
            </a:avLst>
          </a:prstGeom>
          <a:solidFill>
            <a:schemeClr val="bg1"/>
          </a:solidFill>
          <a:ln cap="flat">
            <a:noFill/>
            <a:prstDash val="solid"/>
            <a:miter/>
          </a:ln>
          <a:effectLst>
            <a:outerShdw blurRad="317500" dist="1270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488670" y="2019422"/>
            <a:ext cx="4644000" cy="369332"/>
          </a:xfrm>
          <a:prstGeom prst="rect">
            <a:avLst/>
          </a:prstGeom>
          <a:noFill/>
          <a:ln>
            <a:noFill/>
          </a:ln>
        </p:spPr>
        <p:txBody>
          <a:bodyPr vert="horz" wrap="square" lIns="0" tIns="0" rIns="0" bIns="0" rtlCol="0" anchor="ctr"/>
          <a:lstStyle/>
          <a:p>
            <a:pPr algn="l">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积极资格</a:t>
            </a:r>
            <a:endParaRPr kumimoji="1" lang="zh-CN" altLang="en-US"/>
          </a:p>
        </p:txBody>
      </p:sp>
      <p:sp>
        <p:nvSpPr>
          <p:cNvPr id="7" name="标题 1"/>
          <p:cNvSpPr txBox="1"/>
          <p:nvPr/>
        </p:nvSpPr>
        <p:spPr>
          <a:xfrm>
            <a:off x="961534" y="2493807"/>
            <a:ext cx="6325885" cy="792000"/>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董事、监事、高级管理人员应当具备一定的专业知识和经验，能够胜任其职责</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8" name="标题 1"/>
          <p:cNvSpPr txBox="1"/>
          <p:nvPr/>
        </p:nvSpPr>
        <p:spPr>
          <a:xfrm flipH="1">
            <a:off x="300840" y="3464387"/>
            <a:ext cx="7654565" cy="3256924"/>
          </a:xfrm>
          <a:prstGeom prst="roundRect">
            <a:avLst>
              <a:gd name="adj" fmla="val 50000"/>
            </a:avLst>
          </a:prstGeom>
          <a:solidFill>
            <a:schemeClr val="bg1"/>
          </a:solidFill>
          <a:ln cap="flat">
            <a:noFill/>
            <a:prstDash val="solid"/>
            <a:miter/>
          </a:ln>
          <a:effectLst>
            <a:outerShdw blurRad="317500" dist="1270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1581626" y="3406601"/>
            <a:ext cx="4644000" cy="369332"/>
          </a:xfrm>
          <a:prstGeom prst="rect">
            <a:avLst/>
          </a:prstGeom>
          <a:noFill/>
          <a:ln>
            <a:noFill/>
          </a:ln>
        </p:spPr>
        <p:txBody>
          <a:bodyPr vert="horz" wrap="square" lIns="0" tIns="0" rIns="0" bIns="0" rtlCol="0" anchor="ctr"/>
          <a:lstStyle/>
          <a:p>
            <a:pPr algn="l">
              <a:lnSpc>
                <a:spcPct val="120000"/>
              </a:lnSpc>
            </a:pPr>
            <a:r>
              <a:rPr kumimoji="1" lang="en-US" altLang="zh-CN" sz="16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消极资格</a:t>
            </a:r>
            <a:endParaRPr kumimoji="1" lang="zh-CN" altLang="en-US" dirty="0"/>
          </a:p>
        </p:txBody>
      </p:sp>
      <p:sp>
        <p:nvSpPr>
          <p:cNvPr id="11" name="标题 1"/>
          <p:cNvSpPr txBox="1"/>
          <p:nvPr/>
        </p:nvSpPr>
        <p:spPr>
          <a:xfrm>
            <a:off x="1151399" y="3701638"/>
            <a:ext cx="6546826" cy="3216538"/>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有下列情形之一的，不得担任公司的董事、监事、高级管理人员</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1.无民事行为能力或者限制民事行为能力</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2</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.因贪污</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、贿赂、侵占财产、挪用财产或者破坏社会主义市场经济秩序，被判处刑罚，执行期满未逾五年，或者因犯罪被剥夺政治权利，执行期满未逾五年；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3.担任破产清算的公司</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、企业的董事或者厂长、经理，对该公司、企业的破产负有个人责任的，自该公司、企业破产清算完结之日起未逾三年；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4.担任因违法被吊销营业执照</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、责令关闭的公司、企业的法定代表人，并负有个人责任的，自该公司、企业被吊销营业执照之日起未逾三年；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5.个人所负数额较大的债务到期未清偿</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2" name="标题 1"/>
          <p:cNvSpPr txBox="1"/>
          <p:nvPr/>
        </p:nvSpPr>
        <p:spPr>
          <a:xfrm>
            <a:off x="8739296" y="2896645"/>
            <a:ext cx="1509906" cy="1471109"/>
          </a:xfrm>
          <a:custGeom>
            <a:avLst/>
            <a:gdLst>
              <a:gd name="connsiteX0" fmla="*/ 1371696 w 1870330"/>
              <a:gd name="connsiteY0" fmla="*/ 1296270 h 1845296"/>
              <a:gd name="connsiteX1" fmla="*/ 1371696 w 1870330"/>
              <a:gd name="connsiteY1" fmla="*/ 1371136 h 1845296"/>
              <a:gd name="connsiteX2" fmla="*/ 1671448 w 1870330"/>
              <a:gd name="connsiteY2" fmla="*/ 1371136 h 1845296"/>
              <a:gd name="connsiteX3" fmla="*/ 1671448 w 1870330"/>
              <a:gd name="connsiteY3" fmla="*/ 1296270 h 1845296"/>
              <a:gd name="connsiteX4" fmla="*/ 1371696 w 1870330"/>
              <a:gd name="connsiteY4" fmla="*/ 996899 h 1845296"/>
              <a:gd name="connsiteX5" fmla="*/ 1371696 w 1870330"/>
              <a:gd name="connsiteY5" fmla="*/ 1071765 h 1845296"/>
              <a:gd name="connsiteX6" fmla="*/ 1671448 w 1870330"/>
              <a:gd name="connsiteY6" fmla="*/ 1071765 h 1845296"/>
              <a:gd name="connsiteX7" fmla="*/ 1671448 w 1870330"/>
              <a:gd name="connsiteY7" fmla="*/ 996899 h 1845296"/>
              <a:gd name="connsiteX8" fmla="*/ 1371696 w 1870330"/>
              <a:gd name="connsiteY8" fmla="*/ 747820 h 1845296"/>
              <a:gd name="connsiteX9" fmla="*/ 1371696 w 1870330"/>
              <a:gd name="connsiteY9" fmla="*/ 822401 h 1845296"/>
              <a:gd name="connsiteX10" fmla="*/ 1671448 w 1870330"/>
              <a:gd name="connsiteY10" fmla="*/ 822401 h 1845296"/>
              <a:gd name="connsiteX11" fmla="*/ 1671448 w 1870330"/>
              <a:gd name="connsiteY11" fmla="*/ 747820 h 1845296"/>
              <a:gd name="connsiteX12" fmla="*/ 1371696 w 1870330"/>
              <a:gd name="connsiteY12" fmla="*/ 473405 h 1845296"/>
              <a:gd name="connsiteX13" fmla="*/ 1371696 w 1870330"/>
              <a:gd name="connsiteY13" fmla="*/ 547986 h 1845296"/>
              <a:gd name="connsiteX14" fmla="*/ 1671448 w 1870330"/>
              <a:gd name="connsiteY14" fmla="*/ 547986 h 1845296"/>
              <a:gd name="connsiteX15" fmla="*/ 1671448 w 1870330"/>
              <a:gd name="connsiteY15" fmla="*/ 473405 h 1845296"/>
              <a:gd name="connsiteX16" fmla="*/ 1221963 w 1870330"/>
              <a:gd name="connsiteY16" fmla="*/ 224040 h 1845296"/>
              <a:gd name="connsiteX17" fmla="*/ 1794130 w 1870330"/>
              <a:gd name="connsiteY17" fmla="*/ 224040 h 1845296"/>
              <a:gd name="connsiteX18" fmla="*/ 1870330 w 1870330"/>
              <a:gd name="connsiteY18" fmla="*/ 298811 h 1845296"/>
              <a:gd name="connsiteX19" fmla="*/ 1870330 w 1870330"/>
              <a:gd name="connsiteY19" fmla="*/ 1570971 h 1845296"/>
              <a:gd name="connsiteX20" fmla="*/ 1794130 w 1870330"/>
              <a:gd name="connsiteY20" fmla="*/ 1645742 h 1845296"/>
              <a:gd name="connsiteX21" fmla="*/ 1221963 w 1870330"/>
              <a:gd name="connsiteY21" fmla="*/ 1645742 h 1845296"/>
              <a:gd name="connsiteX22" fmla="*/ 1221963 w 1870330"/>
              <a:gd name="connsiteY22" fmla="*/ 1383804 h 1845296"/>
              <a:gd name="connsiteX23" fmla="*/ 1298163 w 1870330"/>
              <a:gd name="connsiteY23" fmla="*/ 1383804 h 1845296"/>
              <a:gd name="connsiteX24" fmla="*/ 1298163 w 1870330"/>
              <a:gd name="connsiteY24" fmla="*/ 1309033 h 1845296"/>
              <a:gd name="connsiteX25" fmla="*/ 1221963 w 1870330"/>
              <a:gd name="connsiteY25" fmla="*/ 1309033 h 1845296"/>
              <a:gd name="connsiteX26" fmla="*/ 1221963 w 1870330"/>
              <a:gd name="connsiteY26" fmla="*/ 1084434 h 1845296"/>
              <a:gd name="connsiteX27" fmla="*/ 1298163 w 1870330"/>
              <a:gd name="connsiteY27" fmla="*/ 1084434 h 1845296"/>
              <a:gd name="connsiteX28" fmla="*/ 1298163 w 1870330"/>
              <a:gd name="connsiteY28" fmla="*/ 1009662 h 1845296"/>
              <a:gd name="connsiteX29" fmla="*/ 1221963 w 1870330"/>
              <a:gd name="connsiteY29" fmla="*/ 1009662 h 1845296"/>
              <a:gd name="connsiteX30" fmla="*/ 1221963 w 1870330"/>
              <a:gd name="connsiteY30" fmla="*/ 822496 h 1845296"/>
              <a:gd name="connsiteX31" fmla="*/ 1298163 w 1870330"/>
              <a:gd name="connsiteY31" fmla="*/ 822496 h 1845296"/>
              <a:gd name="connsiteX32" fmla="*/ 1298163 w 1870330"/>
              <a:gd name="connsiteY32" fmla="*/ 747725 h 1845296"/>
              <a:gd name="connsiteX33" fmla="*/ 1221963 w 1870330"/>
              <a:gd name="connsiteY33" fmla="*/ 747725 h 1845296"/>
              <a:gd name="connsiteX34" fmla="*/ 1221963 w 1870330"/>
              <a:gd name="connsiteY34" fmla="*/ 560654 h 1845296"/>
              <a:gd name="connsiteX35" fmla="*/ 1298163 w 1870330"/>
              <a:gd name="connsiteY35" fmla="*/ 560654 h 1845296"/>
              <a:gd name="connsiteX36" fmla="*/ 1298163 w 1870330"/>
              <a:gd name="connsiteY36" fmla="*/ 485883 h 1845296"/>
              <a:gd name="connsiteX37" fmla="*/ 1221963 w 1870330"/>
              <a:gd name="connsiteY37" fmla="*/ 485883 h 1845296"/>
              <a:gd name="connsiteX38" fmla="*/ 1054227 w 1870330"/>
              <a:gd name="connsiteY38" fmla="*/ 393 h 1845296"/>
              <a:gd name="connsiteX39" fmla="*/ 1054132 w 1870330"/>
              <a:gd name="connsiteY39" fmla="*/ 869 h 1845296"/>
              <a:gd name="connsiteX40" fmla="*/ 1083754 w 1870330"/>
              <a:gd name="connsiteY40" fmla="*/ 7727 h 1845296"/>
              <a:gd name="connsiteX41" fmla="*/ 1097470 w 1870330"/>
              <a:gd name="connsiteY41" fmla="*/ 36302 h 1845296"/>
              <a:gd name="connsiteX42" fmla="*/ 1097470 w 1870330"/>
              <a:gd name="connsiteY42" fmla="*/ 1808714 h 1845296"/>
              <a:gd name="connsiteX43" fmla="*/ 1083754 w 1870330"/>
              <a:gd name="connsiteY43" fmla="*/ 1837289 h 1845296"/>
              <a:gd name="connsiteX44" fmla="*/ 1060895 w 1870330"/>
              <a:gd name="connsiteY44" fmla="*/ 1845290 h 1845296"/>
              <a:gd name="connsiteX45" fmla="*/ 1053941 w 1870330"/>
              <a:gd name="connsiteY45" fmla="*/ 1844148 h 1845296"/>
              <a:gd name="connsiteX46" fmla="*/ 29623 w 1870330"/>
              <a:gd name="connsiteY46" fmla="*/ 1647932 h 1845296"/>
              <a:gd name="connsiteX47" fmla="*/ 0 w 1870330"/>
              <a:gd name="connsiteY47" fmla="*/ 1611071 h 1845296"/>
              <a:gd name="connsiteX48" fmla="*/ 0 w 1870330"/>
              <a:gd name="connsiteY48" fmla="*/ 233375 h 1845296"/>
              <a:gd name="connsiteX49" fmla="*/ 29813 w 1870330"/>
              <a:gd name="connsiteY49" fmla="*/ 196513 h 1845296"/>
            </a:gdLst>
            <a:ahLst/>
            <a:cxnLst/>
            <a:rect l="l" t="t" r="r" b="b"/>
            <a:pathLst>
              <a:path w="1870330" h="1845296">
                <a:moveTo>
                  <a:pt x="1371696" y="1296270"/>
                </a:moveTo>
                <a:lnTo>
                  <a:pt x="1371696" y="1371136"/>
                </a:lnTo>
                <a:lnTo>
                  <a:pt x="1671448" y="1371136"/>
                </a:lnTo>
                <a:lnTo>
                  <a:pt x="1671448" y="1296270"/>
                </a:lnTo>
                <a:close/>
                <a:moveTo>
                  <a:pt x="1371696" y="996899"/>
                </a:moveTo>
                <a:lnTo>
                  <a:pt x="1371696" y="1071765"/>
                </a:lnTo>
                <a:lnTo>
                  <a:pt x="1671448" y="1071765"/>
                </a:lnTo>
                <a:lnTo>
                  <a:pt x="1671448" y="996899"/>
                </a:lnTo>
                <a:close/>
                <a:moveTo>
                  <a:pt x="1371696" y="747820"/>
                </a:moveTo>
                <a:lnTo>
                  <a:pt x="1371696" y="822401"/>
                </a:lnTo>
                <a:lnTo>
                  <a:pt x="1671448" y="822401"/>
                </a:lnTo>
                <a:lnTo>
                  <a:pt x="1671448" y="747820"/>
                </a:lnTo>
                <a:close/>
                <a:moveTo>
                  <a:pt x="1371696" y="473405"/>
                </a:moveTo>
                <a:lnTo>
                  <a:pt x="1371696" y="547986"/>
                </a:lnTo>
                <a:lnTo>
                  <a:pt x="1671448" y="547986"/>
                </a:lnTo>
                <a:lnTo>
                  <a:pt x="1671448" y="473405"/>
                </a:lnTo>
                <a:close/>
                <a:moveTo>
                  <a:pt x="1221963" y="224040"/>
                </a:moveTo>
                <a:lnTo>
                  <a:pt x="1794130" y="224040"/>
                </a:lnTo>
                <a:cubicBezTo>
                  <a:pt x="1835792" y="223723"/>
                  <a:pt x="1869863" y="257155"/>
                  <a:pt x="1870330" y="298811"/>
                </a:cubicBezTo>
                <a:lnTo>
                  <a:pt x="1870330" y="1570971"/>
                </a:lnTo>
                <a:cubicBezTo>
                  <a:pt x="1869863" y="1612623"/>
                  <a:pt x="1835792" y="1646056"/>
                  <a:pt x="1794130" y="1645742"/>
                </a:cubicBezTo>
                <a:lnTo>
                  <a:pt x="1221963" y="1645742"/>
                </a:lnTo>
                <a:lnTo>
                  <a:pt x="1221963" y="1383804"/>
                </a:lnTo>
                <a:lnTo>
                  <a:pt x="1298163" y="1383804"/>
                </a:lnTo>
                <a:lnTo>
                  <a:pt x="1298163" y="1309033"/>
                </a:lnTo>
                <a:lnTo>
                  <a:pt x="1221963" y="1309033"/>
                </a:lnTo>
                <a:lnTo>
                  <a:pt x="1221963" y="1084434"/>
                </a:lnTo>
                <a:lnTo>
                  <a:pt x="1298163" y="1084434"/>
                </a:lnTo>
                <a:lnTo>
                  <a:pt x="1298163" y="1009662"/>
                </a:lnTo>
                <a:lnTo>
                  <a:pt x="1221963" y="1009662"/>
                </a:lnTo>
                <a:lnTo>
                  <a:pt x="1221963" y="822496"/>
                </a:lnTo>
                <a:lnTo>
                  <a:pt x="1298163" y="822496"/>
                </a:lnTo>
                <a:lnTo>
                  <a:pt x="1298163" y="747725"/>
                </a:lnTo>
                <a:lnTo>
                  <a:pt x="1221963" y="747725"/>
                </a:lnTo>
                <a:lnTo>
                  <a:pt x="1221963" y="560654"/>
                </a:lnTo>
                <a:lnTo>
                  <a:pt x="1298163" y="560654"/>
                </a:lnTo>
                <a:lnTo>
                  <a:pt x="1298163" y="485883"/>
                </a:lnTo>
                <a:lnTo>
                  <a:pt x="1221963" y="485883"/>
                </a:lnTo>
                <a:close/>
                <a:moveTo>
                  <a:pt x="1054227" y="393"/>
                </a:moveTo>
                <a:lnTo>
                  <a:pt x="1054132" y="869"/>
                </a:lnTo>
                <a:cubicBezTo>
                  <a:pt x="1064533" y="-1498"/>
                  <a:pt x="1075449" y="1029"/>
                  <a:pt x="1083754" y="7727"/>
                </a:cubicBezTo>
                <a:cubicBezTo>
                  <a:pt x="1092260" y="14808"/>
                  <a:pt x="1097261" y="25237"/>
                  <a:pt x="1097470" y="36302"/>
                </a:cubicBezTo>
                <a:lnTo>
                  <a:pt x="1097470" y="1808714"/>
                </a:lnTo>
                <a:cubicBezTo>
                  <a:pt x="1097271" y="1819783"/>
                  <a:pt x="1092260" y="1830212"/>
                  <a:pt x="1083754" y="1837289"/>
                </a:cubicBezTo>
                <a:cubicBezTo>
                  <a:pt x="1077344" y="1842614"/>
                  <a:pt x="1069229" y="1845452"/>
                  <a:pt x="1060895" y="1845290"/>
                </a:cubicBezTo>
                <a:cubicBezTo>
                  <a:pt x="1058551" y="1845100"/>
                  <a:pt x="1056227" y="1844719"/>
                  <a:pt x="1053941" y="1844148"/>
                </a:cubicBezTo>
                <a:lnTo>
                  <a:pt x="29623" y="1647932"/>
                </a:lnTo>
                <a:cubicBezTo>
                  <a:pt x="12259" y="1644227"/>
                  <a:pt x="-124" y="1628825"/>
                  <a:pt x="0" y="1611071"/>
                </a:cubicBezTo>
                <a:lnTo>
                  <a:pt x="0" y="233375"/>
                </a:lnTo>
                <a:cubicBezTo>
                  <a:pt x="-105" y="215558"/>
                  <a:pt x="12373" y="200139"/>
                  <a:pt x="29813" y="196513"/>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一（二）</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公司董事</a:t>
            </a:r>
            <a:r>
              <a:rPr kumimoji="1" lang="en-US" altLang="zh-CN" sz="32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、监事、高级管理人员的资格</a:t>
            </a:r>
            <a:endParaRPr kumimoji="1" lang="zh-CN" altLang="en-US" dirty="0"/>
          </a:p>
        </p:txBody>
      </p:sp>
      <p:sp>
        <p:nvSpPr>
          <p:cNvPr id="16"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7"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573942" y="1568882"/>
            <a:ext cx="4580848" cy="4073028"/>
          </a:xfrm>
          <a:prstGeom prst="hexagon">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436084" y="1568882"/>
            <a:ext cx="4580848" cy="4073028"/>
          </a:xfrm>
          <a:prstGeom prst="hexagon">
            <a:avLst/>
          </a:prstGeom>
          <a:solidFill>
            <a:schemeClr val="bg1"/>
          </a:solid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6528801" y="1568882"/>
            <a:ext cx="4580848" cy="4073028"/>
          </a:xfrm>
          <a:prstGeom prst="hexagon">
            <a:avLst/>
          </a:prstGeom>
          <a:solidFill>
            <a:schemeClr val="accent1"/>
          </a:solid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6390944" y="1568882"/>
            <a:ext cx="4580848" cy="4073028"/>
          </a:xfrm>
          <a:prstGeom prst="hexagon">
            <a:avLst/>
          </a:prstGeom>
          <a:solidFill>
            <a:schemeClr val="bg1"/>
          </a:solid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385810" y="1757849"/>
            <a:ext cx="959489" cy="827146"/>
          </a:xfrm>
          <a:prstGeom prst="hexagon">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6334770" y="1755975"/>
            <a:ext cx="959489" cy="827146"/>
          </a:xfrm>
          <a:prstGeom prst="hexagon">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98533" y="1909812"/>
            <a:ext cx="1130300" cy="485140"/>
          </a:xfrm>
          <a:prstGeom prst="rect">
            <a:avLst/>
          </a:prstGeom>
          <a:noFill/>
          <a:ln>
            <a:noFill/>
          </a:ln>
        </p:spPr>
        <p:txBody>
          <a:bodyPr vert="horz" wrap="square" lIns="91440" tIns="45720" rIns="91440" bIns="45720" rtlCol="0" anchor="t">
            <a:spAutoFit/>
          </a:bodyPr>
          <a:lstStyle/>
          <a:p>
            <a:pPr algn="ctr">
              <a:lnSpc>
                <a:spcPct val="110000"/>
              </a:lnSpc>
            </a:pPr>
            <a:r>
              <a:rPr kumimoji="1" lang="en-US" altLang="zh-CN" sz="28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0" name="标题 1"/>
          <p:cNvSpPr txBox="1"/>
          <p:nvPr/>
        </p:nvSpPr>
        <p:spPr>
          <a:xfrm>
            <a:off x="6247493" y="1917846"/>
            <a:ext cx="1134042" cy="503404"/>
          </a:xfrm>
          <a:prstGeom prst="rect">
            <a:avLst/>
          </a:prstGeom>
          <a:noFill/>
          <a:ln>
            <a:noFill/>
          </a:ln>
        </p:spPr>
        <p:txBody>
          <a:bodyPr vert="horz" wrap="square" lIns="91440" tIns="45720" rIns="91440" bIns="45720" rtlCol="0" anchor="t"/>
          <a:lstStyle/>
          <a:p>
            <a:pPr algn="ctr">
              <a:lnSpc>
                <a:spcPct val="110000"/>
              </a:lnSpc>
            </a:pPr>
            <a:r>
              <a:rPr kumimoji="1" lang="en-US" altLang="zh-CN" sz="28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1" name="标题 1"/>
          <p:cNvSpPr txBox="1"/>
          <p:nvPr/>
        </p:nvSpPr>
        <p:spPr>
          <a:xfrm>
            <a:off x="2429588" y="1568882"/>
            <a:ext cx="2555281" cy="1067365"/>
          </a:xfrm>
          <a:prstGeom prst="rect">
            <a:avLst/>
          </a:prstGeom>
          <a:noFill/>
          <a:ln>
            <a:noFill/>
          </a:ln>
        </p:spPr>
        <p:txBody>
          <a:bodyPr vert="horz" wrap="square" lIns="91440" tIns="45720" rIns="91440" bIns="4572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忠实义务</a:t>
            </a:r>
            <a:endParaRPr kumimoji="1" lang="zh-CN" altLang="en-US"/>
          </a:p>
        </p:txBody>
      </p:sp>
      <p:sp>
        <p:nvSpPr>
          <p:cNvPr id="12" name="标题 1"/>
          <p:cNvSpPr txBox="1"/>
          <p:nvPr/>
        </p:nvSpPr>
        <p:spPr>
          <a:xfrm>
            <a:off x="7422172" y="1568882"/>
            <a:ext cx="2555281" cy="1067365"/>
          </a:xfrm>
          <a:prstGeom prst="rect">
            <a:avLst/>
          </a:prstGeom>
          <a:noFill/>
          <a:ln>
            <a:noFill/>
          </a:ln>
        </p:spPr>
        <p:txBody>
          <a:bodyPr vert="horz" wrap="square" lIns="91440" tIns="45720" rIns="91440" bIns="4572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勤勉义务</a:t>
            </a:r>
            <a:endParaRPr kumimoji="1" lang="zh-CN" altLang="en-US"/>
          </a:p>
        </p:txBody>
      </p:sp>
      <p:sp>
        <p:nvSpPr>
          <p:cNvPr id="13" name="标题 1"/>
          <p:cNvSpPr txBox="1"/>
          <p:nvPr/>
        </p:nvSpPr>
        <p:spPr>
          <a:xfrm>
            <a:off x="1828287" y="2692048"/>
            <a:ext cx="3707875" cy="2388099"/>
          </a:xfrm>
          <a:prstGeom prst="rect">
            <a:avLst/>
          </a:prstGeom>
          <a:noFill/>
          <a:ln>
            <a:noFill/>
          </a:ln>
        </p:spPr>
        <p:txBody>
          <a:bodyPr vert="horz" wrap="square" lIns="91440" tIns="45720" rIns="91440" bIns="4572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董事、监事、高级管理人员应当遵守法律、行政法规和公司章程，对公司负有忠实义务，不得利用职权谋取不正当利益。</a:t>
            </a:r>
            <a:endParaRPr kumimoji="1" lang="zh-CN" altLang="en-US"/>
          </a:p>
        </p:txBody>
      </p:sp>
      <p:sp>
        <p:nvSpPr>
          <p:cNvPr id="14" name="标题 1"/>
          <p:cNvSpPr txBox="1"/>
          <p:nvPr/>
        </p:nvSpPr>
        <p:spPr>
          <a:xfrm>
            <a:off x="6820871" y="2692048"/>
            <a:ext cx="3741381" cy="2388099"/>
          </a:xfrm>
          <a:prstGeom prst="rect">
            <a:avLst/>
          </a:prstGeom>
          <a:noFill/>
          <a:ln>
            <a:noFill/>
          </a:ln>
        </p:spPr>
        <p:txBody>
          <a:bodyPr vert="horz" wrap="square" lIns="91440" tIns="45720" rIns="91440" bIns="4572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董事、监事、高级管理人员应当诚信地履行对公司的职责，在管理公司事务时，应当以一个合理的谨慎的人在相似情形下所应表现的勤勉和技能来履行其职责，为实现公司最大利益努力工作。</a:t>
            </a:r>
            <a:endParaRPr kumimoji="1" lang="zh-CN" altLang="en-US"/>
          </a:p>
        </p:txBody>
      </p:sp>
      <p:sp>
        <p:nvSpPr>
          <p:cNvPr id="15"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二（一）</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公司董事</a:t>
            </a:r>
            <a:r>
              <a:rPr kumimoji="1" lang="en-US" altLang="zh-CN" sz="32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、监事、高级管理人员的义务</a:t>
            </a:r>
            <a:endParaRPr kumimoji="1" lang="zh-CN" altLang="en-US" dirty="0"/>
          </a:p>
        </p:txBody>
      </p:sp>
      <p:sp>
        <p:nvSpPr>
          <p:cNvPr id="16"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7"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59836" y="1686849"/>
            <a:ext cx="10800" cy="4464000"/>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596964" y="1598612"/>
            <a:ext cx="136544" cy="136544"/>
          </a:xfrm>
          <a:prstGeom prst="ellipse">
            <a:avLst/>
          </a:prstGeom>
          <a:solidFill>
            <a:schemeClr val="accent2"/>
          </a:solidFill>
          <a:ln w="508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884924" y="2023658"/>
            <a:ext cx="5007265" cy="3272241"/>
          </a:xfrm>
          <a:prstGeom prst="rect">
            <a:avLst/>
          </a:prstGeom>
          <a:noFill/>
          <a:ln>
            <a:noFill/>
          </a:ln>
        </p:spPr>
        <p:txBody>
          <a:bodyPr vert="horz" wrap="square" lIns="0" tIns="0" rIns="0" bIns="0" rtlCol="0" anchor="t"/>
          <a:lstStyle/>
          <a:p>
            <a:pPr algn="l">
              <a:lnSpc>
                <a:spcPct val="130000"/>
              </a:lnSpc>
            </a:pP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董事、监事、高级管理人员违反忠实义务，所得的收入应当归公司所有。董事、监事、高级管理人员执行职务违反法律、行政法规或者公司章程的规定，给公司造成损失的，应当承担赔偿责任。</a:t>
            </a:r>
            <a:endParaRPr kumimoji="1" lang="zh-CN" altLang="en-US" dirty="0"/>
          </a:p>
        </p:txBody>
      </p:sp>
      <p:sp>
        <p:nvSpPr>
          <p:cNvPr id="6" name="标题 1"/>
          <p:cNvSpPr txBox="1"/>
          <p:nvPr/>
        </p:nvSpPr>
        <p:spPr>
          <a:xfrm>
            <a:off x="6261022" y="1279179"/>
            <a:ext cx="10800" cy="4248000"/>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6198150" y="1248092"/>
            <a:ext cx="136544" cy="136544"/>
          </a:xfrm>
          <a:prstGeom prst="ellipse">
            <a:avLst/>
          </a:prstGeom>
          <a:solidFill>
            <a:schemeClr val="accent1"/>
          </a:solidFill>
          <a:ln w="508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6486110" y="1686849"/>
            <a:ext cx="5009890" cy="3370926"/>
          </a:xfrm>
          <a:prstGeom prst="rect">
            <a:avLst/>
          </a:prstGeom>
          <a:noFill/>
          <a:ln>
            <a:noFill/>
          </a:ln>
        </p:spPr>
        <p:txBody>
          <a:bodyPr vert="horz" wrap="square" lIns="0" tIns="0" rIns="0" bIns="0" rtlCol="0" anchor="t"/>
          <a:lstStyle/>
          <a:p>
            <a:pPr algn="l">
              <a:lnSpc>
                <a:spcPct val="13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董事、监事、高级管理人员违反勤勉义务，执行职务违反法律、行政法规或者公司章程的规定，给公司造成损失的，应当承担赔偿责任。</a:t>
            </a:r>
            <a:endParaRPr kumimoji="1" lang="zh-CN" altLang="en-US"/>
          </a:p>
        </p:txBody>
      </p:sp>
      <p:sp>
        <p:nvSpPr>
          <p:cNvPr id="9" name="标题 1"/>
          <p:cNvSpPr txBox="1"/>
          <p:nvPr/>
        </p:nvSpPr>
        <p:spPr>
          <a:xfrm rot="16200000" flipH="1">
            <a:off x="4999149" y="-334851"/>
            <a:ext cx="2193701" cy="12192000"/>
          </a:xfrm>
          <a:prstGeom prst="leftBrace">
            <a:avLst>
              <a:gd name="adj1" fmla="val 102480"/>
              <a:gd name="adj2" fmla="val 51411"/>
            </a:avLst>
          </a:prstGeom>
          <a:gradFill>
            <a:gsLst>
              <a:gs pos="0">
                <a:schemeClr val="accent1">
                  <a:lumMod val="60000"/>
                  <a:lumOff val="40000"/>
                </a:schemeClr>
              </a:gs>
              <a:gs pos="54000">
                <a:schemeClr val="accent1">
                  <a:lumMod val="75000"/>
                </a:schemeClr>
              </a:gs>
            </a:gsLst>
            <a:path path="circle">
              <a:fillToRect r="100000" b="100000"/>
            </a:path>
            <a:tileRect l="-100000" t="-10000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84924" y="1287912"/>
            <a:ext cx="5007600" cy="622119"/>
          </a:xfrm>
          <a:prstGeom prst="rect">
            <a:avLst/>
          </a:prstGeom>
          <a:noFill/>
          <a:ln>
            <a:noFill/>
          </a:ln>
        </p:spPr>
        <p:txBody>
          <a:bodyPr vert="horz" wrap="square" lIns="0" tIns="0" rIns="0" bIns="0" rtlCol="0" anchor="b"/>
          <a:lstStyle/>
          <a:p>
            <a:pPr algn="l">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违反忠实义务的责任</a:t>
            </a:r>
            <a:endParaRPr kumimoji="1" lang="zh-CN" altLang="en-US"/>
          </a:p>
        </p:txBody>
      </p:sp>
      <p:sp>
        <p:nvSpPr>
          <p:cNvPr id="11" name="标题 1"/>
          <p:cNvSpPr txBox="1"/>
          <p:nvPr/>
        </p:nvSpPr>
        <p:spPr>
          <a:xfrm>
            <a:off x="6475310" y="975132"/>
            <a:ext cx="5007600" cy="622119"/>
          </a:xfrm>
          <a:prstGeom prst="rect">
            <a:avLst/>
          </a:prstGeom>
          <a:noFill/>
          <a:ln>
            <a:noFill/>
          </a:ln>
        </p:spPr>
        <p:txBody>
          <a:bodyPr vert="horz" wrap="square" lIns="0" tIns="0" rIns="0" bIns="0" rtlCol="0" anchor="b"/>
          <a:lstStyle/>
          <a:p>
            <a:pPr algn="l">
              <a:lnSpc>
                <a:spcPct val="110000"/>
              </a:lnSpc>
            </a:pPr>
            <a:r>
              <a:rPr kumimoji="1" lang="en-US" altLang="zh-CN" sz="16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违反勤勉义务的责任</a:t>
            </a:r>
            <a:endParaRPr kumimoji="1" lang="zh-CN" altLang="en-US"/>
          </a:p>
        </p:txBody>
      </p:sp>
      <p:sp>
        <p:nvSpPr>
          <p:cNvPr id="12"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二（二）</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公司董事</a:t>
            </a:r>
            <a:r>
              <a:rPr kumimoji="1" lang="en-US" altLang="zh-CN" sz="32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、监事、高级管理人员的责任</a:t>
            </a:r>
            <a:endParaRPr kumimoji="1" lang="zh-CN" altLang="en-US" dirty="0"/>
          </a:p>
        </p:txBody>
      </p:sp>
      <p:sp>
        <p:nvSpPr>
          <p:cNvPr id="13"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9" name="标题 1"/>
          <p:cNvSpPr txBox="1"/>
          <p:nvPr/>
        </p:nvSpPr>
        <p:spPr>
          <a:xfrm>
            <a:off x="1298533" y="1909812"/>
            <a:ext cx="1130300" cy="485140"/>
          </a:xfrm>
          <a:prstGeom prst="rect">
            <a:avLst/>
          </a:prstGeom>
          <a:noFill/>
          <a:ln>
            <a:noFill/>
          </a:ln>
        </p:spPr>
        <p:txBody>
          <a:bodyPr vert="horz" wrap="square" lIns="91440" tIns="45720" rIns="91440" bIns="45720" rtlCol="0" anchor="t">
            <a:spAutoFit/>
          </a:bodyPr>
          <a:lstStyle/>
          <a:p>
            <a:pPr algn="ctr">
              <a:lnSpc>
                <a:spcPct val="110000"/>
              </a:lnSpc>
            </a:pPr>
            <a:r>
              <a:rPr kumimoji="1" lang="en-US" altLang="zh-CN" sz="28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5" name="标题 1"/>
          <p:cNvSpPr txBox="1"/>
          <p:nvPr/>
        </p:nvSpPr>
        <p:spPr>
          <a:xfrm>
            <a:off x="660400" y="392435"/>
            <a:ext cx="10858500" cy="468000"/>
          </a:xfrm>
          <a:prstGeom prst="rect">
            <a:avLst/>
          </a:prstGeom>
          <a:noFill/>
          <a:ln>
            <a:noFill/>
          </a:ln>
        </p:spPr>
        <p:txBody>
          <a:bodyPr vert="horz" wrap="square" lIns="0" tIns="0" rIns="0" bIns="0" rtlCol="0" anchor="ctr"/>
          <a:lstStyle/>
          <a:p>
            <a:pPr>
              <a:lnSpc>
                <a:spcPct val="110000"/>
              </a:lnSpc>
            </a:pPr>
            <a:r>
              <a:rPr kumimoji="1" lang="zh-CN" altLang="en-US" sz="32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三、股东诉讼</a:t>
            </a:r>
            <a:endParaRPr kumimoji="1" lang="zh-CN" altLang="en-US" sz="32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6"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7"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
        <p:nvSpPr>
          <p:cNvPr id="18" name="矩形 17"/>
          <p:cNvSpPr/>
          <p:nvPr/>
        </p:nvSpPr>
        <p:spPr>
          <a:xfrm>
            <a:off x="1008666" y="1540480"/>
            <a:ext cx="2790335" cy="369332"/>
          </a:xfrm>
          <a:prstGeom prst="rect">
            <a:avLst/>
          </a:prstGeom>
        </p:spPr>
        <p:txBody>
          <a:bodyPr wrap="square">
            <a:spAutoFit/>
          </a:bodyPr>
          <a:lstStyle/>
          <a:p>
            <a:r>
              <a:rPr lang="zh-CN" altLang="en-US" dirty="0">
                <a:solidFill>
                  <a:schemeClr val="accent1">
                    <a:lumMod val="75000"/>
                  </a:schemeClr>
                </a:solidFill>
                <a:latin typeface="微软雅黑" panose="020B0503020204020204" charset="-122"/>
                <a:ea typeface="微软雅黑" panose="020B0503020204020204" charset="-122"/>
              </a:rPr>
              <a:t>（一）股东代表诉讼</a:t>
            </a:r>
            <a:endParaRPr lang="zh-CN" altLang="en-US" dirty="0">
              <a:solidFill>
                <a:schemeClr val="accent1">
                  <a:lumMod val="75000"/>
                </a:schemeClr>
              </a:solidFill>
              <a:latin typeface="微软雅黑" panose="020B0503020204020204" charset="-122"/>
              <a:ea typeface="微软雅黑" panose="020B0503020204020204" charset="-122"/>
            </a:endParaRPr>
          </a:p>
        </p:txBody>
      </p:sp>
      <p:sp>
        <p:nvSpPr>
          <p:cNvPr id="20" name="矩形 19"/>
          <p:cNvSpPr/>
          <p:nvPr/>
        </p:nvSpPr>
        <p:spPr>
          <a:xfrm>
            <a:off x="1008666" y="4637456"/>
            <a:ext cx="5656084" cy="375809"/>
          </a:xfrm>
          <a:prstGeom prst="rect">
            <a:avLst/>
          </a:prstGeom>
        </p:spPr>
        <p:txBody>
          <a:bodyPr wrap="square">
            <a:spAutoFit/>
          </a:bodyPr>
          <a:lstStyle/>
          <a:p>
            <a:pPr>
              <a:lnSpc>
                <a:spcPct val="110000"/>
              </a:lnSpc>
            </a:pPr>
            <a:r>
              <a:rPr lang="zh-CN" altLang="en-US" dirty="0">
                <a:solidFill>
                  <a:schemeClr val="accent1">
                    <a:lumMod val="75000"/>
                  </a:schemeClr>
                </a:solidFill>
                <a:latin typeface="微软雅黑" panose="020B0503020204020204" charset="-122"/>
                <a:ea typeface="微软雅黑" panose="020B0503020204020204" charset="-122"/>
              </a:rPr>
              <a:t>（三）董事、高级管理人员及股东对第三人的责任</a:t>
            </a:r>
            <a:endParaRPr kumimoji="1" lang="zh-CN" altLang="en-US" dirty="0">
              <a:solidFill>
                <a:schemeClr val="accent1">
                  <a:lumMod val="75000"/>
                </a:schemeClr>
              </a:solidFill>
              <a:latin typeface="微软雅黑" panose="020B0503020204020204" charset="-122"/>
              <a:ea typeface="微软雅黑" panose="020B0503020204020204" charset="-122"/>
            </a:endParaRPr>
          </a:p>
        </p:txBody>
      </p:sp>
      <p:sp>
        <p:nvSpPr>
          <p:cNvPr id="21" name="矩形 20"/>
          <p:cNvSpPr/>
          <p:nvPr/>
        </p:nvSpPr>
        <p:spPr>
          <a:xfrm>
            <a:off x="1008666" y="2947153"/>
            <a:ext cx="2790335" cy="369332"/>
          </a:xfrm>
          <a:prstGeom prst="rect">
            <a:avLst/>
          </a:prstGeom>
        </p:spPr>
        <p:txBody>
          <a:bodyPr wrap="square">
            <a:spAutoFit/>
          </a:bodyPr>
          <a:lstStyle/>
          <a:p>
            <a:r>
              <a:rPr lang="zh-CN" altLang="en-US" dirty="0">
                <a:solidFill>
                  <a:schemeClr val="accent1">
                    <a:lumMod val="75000"/>
                  </a:schemeClr>
                </a:solidFill>
                <a:latin typeface="微软雅黑" panose="020B0503020204020204" charset="-122"/>
                <a:ea typeface="微软雅黑" panose="020B0503020204020204" charset="-122"/>
              </a:rPr>
              <a:t>（二）股东直接诉讼</a:t>
            </a:r>
            <a:endParaRPr lang="zh-CN" altLang="en-US" dirty="0">
              <a:solidFill>
                <a:schemeClr val="accent1">
                  <a:lumMod val="75000"/>
                </a:schemeClr>
              </a:solidFill>
              <a:latin typeface="微软雅黑" panose="020B0503020204020204" charset="-122"/>
              <a:ea typeface="微软雅黑" panose="020B0503020204020204" charset="-122"/>
            </a:endParaRPr>
          </a:p>
        </p:txBody>
      </p:sp>
      <p:sp>
        <p:nvSpPr>
          <p:cNvPr id="22" name="文本框 21"/>
          <p:cNvSpPr txBox="1"/>
          <p:nvPr/>
        </p:nvSpPr>
        <p:spPr>
          <a:xfrm>
            <a:off x="1008666" y="3472150"/>
            <a:ext cx="9524972" cy="646331"/>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t>董事、高级管理人员违反法律、行政法规或者公司章程的规定，损害股东利益的， 股东可以向人民法院提起诉讼。</a:t>
            </a:r>
            <a:endParaRPr lang="zh-CN" altLang="en-US" dirty="0"/>
          </a:p>
        </p:txBody>
      </p:sp>
      <p:sp>
        <p:nvSpPr>
          <p:cNvPr id="23" name="文本框 22"/>
          <p:cNvSpPr txBox="1"/>
          <p:nvPr/>
        </p:nvSpPr>
        <p:spPr>
          <a:xfrm>
            <a:off x="1008666" y="5189362"/>
            <a:ext cx="9570156" cy="646331"/>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t>董事、高级管理人员执行职务，给他人造成损害的，公司应当承担赔偿责任；董事、 高级管理人员存在故意或者重大过失的，也应当承担赔偿责任。</a:t>
            </a:r>
            <a:endParaRPr lang="zh-CN" altLang="en-US" dirty="0"/>
          </a:p>
        </p:txBody>
      </p:sp>
      <p:sp>
        <p:nvSpPr>
          <p:cNvPr id="24" name="文本框 23"/>
          <p:cNvSpPr txBox="1"/>
          <p:nvPr/>
        </p:nvSpPr>
        <p:spPr>
          <a:xfrm>
            <a:off x="1008666" y="1909812"/>
            <a:ext cx="9615341" cy="646331"/>
          </a:xfrm>
          <a:prstGeom prst="rect">
            <a:avLst/>
          </a:prstGeom>
          <a:noFill/>
        </p:spPr>
        <p:txBody>
          <a:bodyPr wrap="square" rtlCol="0">
            <a:spAutoFit/>
          </a:bodyPr>
          <a:lstStyle/>
          <a:p>
            <a:pPr marL="342900" indent="-342900">
              <a:buAutoNum type="arabicPeriod"/>
            </a:pPr>
            <a:r>
              <a:rPr lang="zh-CN" altLang="en-US" dirty="0" smtClean="0"/>
              <a:t>股东</a:t>
            </a:r>
            <a:r>
              <a:rPr lang="zh-CN" altLang="en-US" dirty="0"/>
              <a:t>对公司董事、监事、高级管理人员给公司造成损失的行为提起</a:t>
            </a:r>
            <a:r>
              <a:rPr lang="zh-CN" altLang="en-US" dirty="0" smtClean="0"/>
              <a:t>诉讼</a:t>
            </a:r>
            <a:endParaRPr lang="en-US" altLang="zh-CN" dirty="0" smtClean="0"/>
          </a:p>
          <a:p>
            <a:pPr marL="342900" indent="-342900">
              <a:buAutoNum type="arabicPeriod"/>
            </a:pPr>
            <a:r>
              <a:rPr lang="zh-CN" altLang="en-US" dirty="0" smtClean="0"/>
              <a:t>股东</a:t>
            </a:r>
            <a:r>
              <a:rPr lang="zh-CN" altLang="en-US" dirty="0"/>
              <a:t>对他人侵犯公司合法权益的诉讼</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rPr>
              <a:t>任务六</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73511" y="1834890"/>
            <a:ext cx="444222" cy="444220"/>
          </a:xfrm>
          <a:prstGeom prst="ellipse">
            <a:avLst/>
          </a:prstGeom>
          <a:solidFill>
            <a:schemeClr val="accent1"/>
          </a:solidFill>
          <a:ln cap="rnd">
            <a:noFill/>
            <a:prstDash val="solid"/>
            <a:round/>
          </a:ln>
          <a:effectLst>
            <a:outerShdw blurRad="254000" dist="127000" algn="ctr" rotWithShape="0">
              <a:schemeClr val="accent1">
                <a:alpha val="3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99396" y="2034381"/>
            <a:ext cx="4914884" cy="3328988"/>
          </a:xfrm>
          <a:prstGeom prst="roundRect">
            <a:avLst>
              <a:gd name="adj" fmla="val 4347"/>
            </a:avLst>
          </a:prstGeom>
          <a:solidFill>
            <a:schemeClr val="bg1"/>
          </a:solidFill>
          <a:ln w="12700" cap="rnd">
            <a:noFill/>
            <a:round/>
          </a:ln>
          <a:effectLst>
            <a:outerShdw blurRad="254000" dist="127000" algn="ctr" rotWithShape="0">
              <a:schemeClr val="bg1">
                <a:lumMod val="6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3133814" y="2326735"/>
            <a:ext cx="446048" cy="446048"/>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a:off x="1213996" y="2843330"/>
            <a:ext cx="4285685" cy="722106"/>
          </a:xfrm>
          <a:prstGeom prst="rect">
            <a:avLst/>
          </a:prstGeom>
          <a:noFill/>
          <a:ln cap="sq">
            <a:noFill/>
          </a:ln>
          <a:effectLst/>
        </p:spPr>
        <p:txBody>
          <a:bodyPr vert="horz" wrap="square" lIns="0" tIns="0" rIns="0" bIns="0" rtlCol="0" anchor="b"/>
          <a:lstStyle/>
          <a:p>
            <a:pPr algn="ctr">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公司债券的概念</a:t>
            </a:r>
            <a:endParaRPr kumimoji="1" lang="zh-CN" altLang="en-US"/>
          </a:p>
        </p:txBody>
      </p:sp>
      <p:sp>
        <p:nvSpPr>
          <p:cNvPr id="7" name="标题 1"/>
          <p:cNvSpPr txBox="1"/>
          <p:nvPr/>
        </p:nvSpPr>
        <p:spPr>
          <a:xfrm>
            <a:off x="1213996" y="3654830"/>
            <a:ext cx="4285685" cy="1377158"/>
          </a:xfrm>
          <a:prstGeom prst="rect">
            <a:avLst/>
          </a:prstGeom>
          <a:noFill/>
          <a:ln>
            <a:noFill/>
          </a:ln>
        </p:spPr>
        <p:txBody>
          <a:bodyPr vert="horz" wrap="square" lIns="0" tIns="0" rIns="0" bIns="0" rtlCol="0" anchor="t"/>
          <a:lstStyle/>
          <a:p>
            <a:pPr algn="ct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公司债券是指，公司发行的约定按期还本付息的有价证券</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8" name="标题 1"/>
          <p:cNvSpPr txBox="1"/>
          <p:nvPr/>
        </p:nvSpPr>
        <p:spPr>
          <a:xfrm>
            <a:off x="6318110" y="1834890"/>
            <a:ext cx="444222" cy="444220"/>
          </a:xfrm>
          <a:prstGeom prst="ellipse">
            <a:avLst/>
          </a:prstGeom>
          <a:solidFill>
            <a:schemeClr val="accent2"/>
          </a:solidFill>
          <a:ln cap="rnd">
            <a:noFill/>
            <a:prstDash val="solid"/>
            <a:round/>
          </a:ln>
          <a:effectLst>
            <a:outerShdw blurRad="254000" dist="127000" algn="ctr" rotWithShape="0">
              <a:schemeClr val="accent2">
                <a:alpha val="3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6540222" y="2034381"/>
            <a:ext cx="4914884" cy="3328988"/>
          </a:xfrm>
          <a:prstGeom prst="roundRect">
            <a:avLst>
              <a:gd name="adj" fmla="val 4347"/>
            </a:avLst>
          </a:prstGeom>
          <a:solidFill>
            <a:schemeClr val="bg1"/>
          </a:solidFill>
          <a:ln w="12700" cap="rnd">
            <a:noFill/>
            <a:round/>
          </a:ln>
          <a:effectLst>
            <a:outerShdw blurRad="254000" dist="127000" algn="ctr" rotWithShape="0">
              <a:schemeClr val="bg1">
                <a:lumMod val="6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774640" y="2354504"/>
            <a:ext cx="446048" cy="390509"/>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1" name="标题 1"/>
          <p:cNvSpPr txBox="1"/>
          <p:nvPr/>
        </p:nvSpPr>
        <p:spPr>
          <a:xfrm>
            <a:off x="6854822" y="2843330"/>
            <a:ext cx="4285685" cy="722106"/>
          </a:xfrm>
          <a:prstGeom prst="rect">
            <a:avLst/>
          </a:prstGeom>
          <a:noFill/>
          <a:ln cap="sq">
            <a:noFill/>
          </a:ln>
          <a:effectLst/>
        </p:spPr>
        <p:txBody>
          <a:bodyPr vert="horz" wrap="square" lIns="0" tIns="0" rIns="0" bIns="0" rtlCol="0" anchor="b"/>
          <a:lstStyle/>
          <a:p>
            <a:pPr algn="ctr">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公司债券的种类</a:t>
            </a:r>
            <a:endParaRPr kumimoji="1" lang="zh-CN" altLang="en-US"/>
          </a:p>
        </p:txBody>
      </p:sp>
      <p:sp>
        <p:nvSpPr>
          <p:cNvPr id="12" name="标题 1"/>
          <p:cNvSpPr txBox="1"/>
          <p:nvPr/>
        </p:nvSpPr>
        <p:spPr>
          <a:xfrm>
            <a:off x="6854822" y="3654830"/>
            <a:ext cx="4285685" cy="1377158"/>
          </a:xfrm>
          <a:prstGeom prst="rect">
            <a:avLst/>
          </a:prstGeom>
          <a:noFill/>
          <a:ln>
            <a:noFill/>
          </a:ln>
        </p:spPr>
        <p:txBody>
          <a:bodyPr vert="horz" wrap="square" lIns="0" tIns="0" rIns="0" bIns="0" rtlCol="0" anchor="t"/>
          <a:lstStyle/>
          <a:p>
            <a:pPr algn="ctr">
              <a:lnSpc>
                <a:spcPct val="150000"/>
              </a:lnSpc>
            </a:pPr>
            <a:r>
              <a:rPr kumimoji="1" lang="en-US" altLang="zh-CN" sz="160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公开发行债券与非公开发行债券。
可转换公司债券与不可转换公司债券。</a:t>
            </a:r>
            <a:endParaRPr kumimoji="1" lang="zh-CN" altLang="en-US" sz="2000"/>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公司债券的概念和种类</a:t>
            </a:r>
            <a:endParaRPr kumimoji="1" lang="zh-CN" altLang="en-US" dirty="0"/>
          </a:p>
        </p:txBody>
      </p:sp>
      <p:sp>
        <p:nvSpPr>
          <p:cNvPr id="14"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5"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3" name="线条 1"/>
          <p:cNvCxnSpPr/>
          <p:nvPr/>
        </p:nvCxnSpPr>
        <p:spPr>
          <a:xfrm>
            <a:off x="-48780" y="1769492"/>
            <a:ext cx="6085888" cy="0"/>
          </a:xfrm>
          <a:prstGeom prst="line">
            <a:avLst/>
          </a:prstGeom>
          <a:noFill/>
          <a:ln w="19050" cap="sq">
            <a:solidFill>
              <a:schemeClr val="accent1"/>
            </a:solidFill>
            <a:miter/>
            <a:headEnd type="oval" w="med" len="med"/>
            <a:tailEnd type="oval" w="med" len="med"/>
          </a:ln>
        </p:spPr>
      </p:cxnSp>
      <p:sp>
        <p:nvSpPr>
          <p:cNvPr id="4" name="标题 1"/>
          <p:cNvSpPr txBox="1"/>
          <p:nvPr/>
        </p:nvSpPr>
        <p:spPr>
          <a:xfrm>
            <a:off x="1092000" y="774750"/>
            <a:ext cx="3888000" cy="826456"/>
          </a:xfrm>
          <a:prstGeom prst="rect">
            <a:avLst/>
          </a:prstGeom>
          <a:noFill/>
          <a:ln>
            <a:noFill/>
          </a:ln>
        </p:spPr>
        <p:txBody>
          <a:bodyPr vert="horz" wrap="square" lIns="0" tIns="0" rIns="0" bIns="0" rtlCol="0" anchor="b"/>
          <a:lstStyle/>
          <a:p>
            <a:pPr algn="ctr">
              <a:lnSpc>
                <a:spcPct val="120000"/>
              </a:lnSpc>
            </a:pPr>
            <a:r>
              <a:rPr kumimoji="1" lang="en-US" altLang="zh-CN" sz="2000" dirty="0" err="1">
                <a:ln w="12700">
                  <a:noFill/>
                </a:ln>
                <a:solidFill>
                  <a:schemeClr val="accent1">
                    <a:lumMod val="75000"/>
                  </a:schemeClr>
                </a:solidFill>
                <a:latin typeface="Source Han Sans CN Bold Bold" panose="020B0800000000000000" charset="-122"/>
                <a:ea typeface="Source Han Sans CN Bold Bold" panose="020B0800000000000000" charset="-122"/>
                <a:cs typeface="Source Han Sans CN Bold Bold" panose="020B0800000000000000" charset="-122"/>
              </a:rPr>
              <a:t>公司债券发行的条件</a:t>
            </a:r>
            <a:endParaRPr kumimoji="1" lang="zh-CN" altLang="en-US" sz="2000" dirty="0">
              <a:solidFill>
                <a:schemeClr val="accent1">
                  <a:lumMod val="75000"/>
                </a:schemeClr>
              </a:solidFill>
            </a:endParaRPr>
          </a:p>
        </p:txBody>
      </p:sp>
      <p:sp>
        <p:nvSpPr>
          <p:cNvPr id="5" name="标题 1"/>
          <p:cNvSpPr txBox="1"/>
          <p:nvPr/>
        </p:nvSpPr>
        <p:spPr>
          <a:xfrm>
            <a:off x="843532" y="2349431"/>
            <a:ext cx="5193576" cy="4239905"/>
          </a:xfrm>
          <a:prstGeom prst="roundRect">
            <a:avLst>
              <a:gd name="adj" fmla="val 11145"/>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a:off x="959892" y="2510285"/>
            <a:ext cx="4960855" cy="3981079"/>
          </a:xfrm>
          <a:prstGeom prst="rect">
            <a:avLst/>
          </a:prstGeom>
          <a:noFill/>
          <a:ln>
            <a:noFill/>
          </a:ln>
        </p:spPr>
        <p:txBody>
          <a:bodyPr vert="horz" wrap="square" lIns="0" tIns="0" rIns="0" bIns="0" rtlCol="0" anchor="t"/>
          <a:lstStyle/>
          <a:p>
            <a:pPr algn="l">
              <a:lnSpc>
                <a:spcPct val="150000"/>
              </a:lnSpc>
            </a:pP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1.股份有限公司的净资产不低于人民币</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3000万元，有限责任公司的净资产不低于人民币6000万元。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2.本次发行后累计公司债券余额不超过最近一期末净资产额的40%。</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3.公司的生产经营符合法律</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、行政法规和公司章程的规定，募集的资金投向符合国家产业政策。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4.最近</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3个会计年度实现的年均可分配利润不少于公司债券1年的利息。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5.债券的利率不超过国务院限定的利率水平</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6.公司内部控制制度健全</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，内部控制制度的完整性、合理性、有效性不存在重大缺陷。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7.经资信评级机构评级</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，债券信用级别良好。</a:t>
            </a:r>
            <a:endParaRPr kumimoji="1" lang="zh-CN" altLang="en-US" sz="1400" dirty="0"/>
          </a:p>
        </p:txBody>
      </p:sp>
      <p:sp>
        <p:nvSpPr>
          <p:cNvPr id="7" name="标题 1"/>
          <p:cNvSpPr txBox="1"/>
          <p:nvPr/>
        </p:nvSpPr>
        <p:spPr>
          <a:xfrm>
            <a:off x="6847012" y="774750"/>
            <a:ext cx="3888000" cy="826456"/>
          </a:xfrm>
          <a:prstGeom prst="rect">
            <a:avLst/>
          </a:prstGeom>
          <a:noFill/>
          <a:ln>
            <a:noFill/>
          </a:ln>
        </p:spPr>
        <p:txBody>
          <a:bodyPr vert="horz" wrap="square" lIns="0" tIns="0" rIns="0" bIns="0" rtlCol="0" anchor="b"/>
          <a:lstStyle/>
          <a:p>
            <a:pPr algn="ctr">
              <a:lnSpc>
                <a:spcPct val="120000"/>
              </a:lnSpc>
            </a:pPr>
            <a:r>
              <a:rPr kumimoji="1" lang="en-US" altLang="zh-CN" sz="2000" dirty="0" err="1">
                <a:ln w="12700">
                  <a:noFill/>
                </a:ln>
                <a:solidFill>
                  <a:schemeClr val="accent1">
                    <a:lumMod val="75000"/>
                  </a:schemeClr>
                </a:solidFill>
                <a:latin typeface="Source Han Sans CN Bold Bold" panose="020B0800000000000000" charset="-122"/>
                <a:ea typeface="Source Han Sans CN Bold Bold" panose="020B0800000000000000" charset="-122"/>
                <a:cs typeface="Source Han Sans CN Bold Bold" panose="020B0800000000000000" charset="-122"/>
              </a:rPr>
              <a:t>公司债券发行的程序</a:t>
            </a:r>
            <a:endParaRPr kumimoji="1" lang="zh-CN" altLang="en-US" sz="2000" dirty="0">
              <a:solidFill>
                <a:schemeClr val="accent1">
                  <a:lumMod val="75000"/>
                </a:schemeClr>
              </a:solidFill>
            </a:endParaRPr>
          </a:p>
        </p:txBody>
      </p:sp>
      <p:sp>
        <p:nvSpPr>
          <p:cNvPr id="8" name="标题 1"/>
          <p:cNvSpPr txBox="1"/>
          <p:nvPr/>
        </p:nvSpPr>
        <p:spPr>
          <a:xfrm>
            <a:off x="6500387" y="2349431"/>
            <a:ext cx="4995613" cy="4239905"/>
          </a:xfrm>
          <a:prstGeom prst="roundRect">
            <a:avLst>
              <a:gd name="adj" fmla="val 12250"/>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0" tIns="0" rIns="0" bIns="0" rtlCol="0" anchor="ctr"/>
          <a:lstStyle/>
          <a:p>
            <a:pPr algn="ctr">
              <a:lnSpc>
                <a:spcPct val="110000"/>
              </a:lnSpc>
            </a:pPr>
            <a:endParaRPr kumimoji="1" lang="zh-CN" altLang="en-US"/>
          </a:p>
        </p:txBody>
      </p:sp>
      <p:sp>
        <p:nvSpPr>
          <p:cNvPr id="9" name="标题 1"/>
          <p:cNvSpPr txBox="1"/>
          <p:nvPr/>
        </p:nvSpPr>
        <p:spPr>
          <a:xfrm>
            <a:off x="6732587" y="2608257"/>
            <a:ext cx="3888000" cy="1705489"/>
          </a:xfrm>
          <a:prstGeom prst="rect">
            <a:avLst/>
          </a:prstGeom>
          <a:noFill/>
          <a:ln>
            <a:noFill/>
          </a:ln>
        </p:spPr>
        <p:txBody>
          <a:bodyPr vert="horz" wrap="square" lIns="0" tIns="0" rIns="0" bIns="0" rtlCol="0" anchor="t"/>
          <a:lstStyle/>
          <a:p>
            <a:pPr marL="342900" indent="-342900" algn="l">
              <a:lnSpc>
                <a:spcPct val="150000"/>
              </a:lnSpc>
              <a:buFont typeface="+mj-lt"/>
              <a:buAutoNum type="arabicPeriod"/>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由公司的权力机构做出决议</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报相关机构政策</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公告公司债券募集办法</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债券登记</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cxnSp>
        <p:nvCxnSpPr>
          <p:cNvPr id="10" name="线条 1"/>
          <p:cNvCxnSpPr/>
          <p:nvPr/>
        </p:nvCxnSpPr>
        <p:spPr>
          <a:xfrm>
            <a:off x="6541012" y="1769492"/>
            <a:ext cx="6124722" cy="0"/>
          </a:xfrm>
          <a:prstGeom prst="line">
            <a:avLst/>
          </a:prstGeom>
          <a:noFill/>
          <a:ln w="19050" cap="sq">
            <a:solidFill>
              <a:schemeClr val="accent1"/>
            </a:solidFill>
            <a:miter/>
            <a:headEnd type="oval" w="med" len="med"/>
            <a:tailEnd type="oval" w="med" len="med"/>
          </a:ln>
        </p:spPr>
      </p:cxn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公司债券的发行</a:t>
            </a:r>
            <a:endParaRPr kumimoji="1" lang="zh-CN" altLang="en-US" dirty="0"/>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3500000">
            <a:off x="-92440" y="6146988"/>
            <a:ext cx="1673663" cy="869932"/>
          </a:xfrm>
          <a:custGeom>
            <a:avLst/>
            <a:gdLst>
              <a:gd name="connsiteX0" fmla="*/ 903093 w 903093"/>
              <a:gd name="connsiteY0" fmla="*/ 469407 h 469407"/>
              <a:gd name="connsiteX1" fmla="*/ 0 w 903093"/>
              <a:gd name="connsiteY1" fmla="*/ 469407 h 469407"/>
              <a:gd name="connsiteX2" fmla="*/ 114300 w 903093"/>
              <a:gd name="connsiteY2" fmla="*/ 355107 h 469407"/>
              <a:gd name="connsiteX3" fmla="*/ 788793 w 903093"/>
              <a:gd name="connsiteY3" fmla="*/ 355107 h 469407"/>
              <a:gd name="connsiteX4" fmla="*/ 788793 w 903093"/>
              <a:gd name="connsiteY4" fmla="*/ 0 h 469407"/>
              <a:gd name="connsiteX5" fmla="*/ 903093 w 903093"/>
              <a:gd name="connsiteY5" fmla="*/ 114300 h 469407"/>
            </a:gdLst>
            <a:ahLst/>
            <a:cxnLst/>
            <a:rect l="l" t="t" r="r" b="b"/>
            <a:pathLst>
              <a:path w="903093" h="469407">
                <a:moveTo>
                  <a:pt x="903093" y="469407"/>
                </a:moveTo>
                <a:lnTo>
                  <a:pt x="0" y="469407"/>
                </a:lnTo>
                <a:lnTo>
                  <a:pt x="114300" y="355107"/>
                </a:lnTo>
                <a:lnTo>
                  <a:pt x="788793" y="355107"/>
                </a:lnTo>
                <a:lnTo>
                  <a:pt x="788793" y="0"/>
                </a:lnTo>
                <a:lnTo>
                  <a:pt x="903093" y="11430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03200" y="5511800"/>
            <a:ext cx="2527300" cy="1346200"/>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8100000" flipH="1">
            <a:off x="11441612" y="-354658"/>
            <a:ext cx="526038" cy="1182117"/>
          </a:xfrm>
          <a:custGeom>
            <a:avLst/>
            <a:gdLst>
              <a:gd name="connsiteX0" fmla="*/ 0 w 406904"/>
              <a:gd name="connsiteY0" fmla="*/ 914398 h 914398"/>
              <a:gd name="connsiteX1" fmla="*/ 114300 w 406904"/>
              <a:gd name="connsiteY1" fmla="*/ 800098 h 914398"/>
              <a:gd name="connsiteX2" fmla="*/ 114300 w 406904"/>
              <a:gd name="connsiteY2" fmla="*/ 114300 h 914398"/>
              <a:gd name="connsiteX3" fmla="*/ 406904 w 406904"/>
              <a:gd name="connsiteY3" fmla="*/ 114300 h 914398"/>
              <a:gd name="connsiteX4" fmla="*/ 292604 w 406904"/>
              <a:gd name="connsiteY4" fmla="*/ 0 h 914398"/>
              <a:gd name="connsiteX5" fmla="*/ 0 w 406904"/>
              <a:gd name="connsiteY5" fmla="*/ 0 h 914398"/>
            </a:gdLst>
            <a:ahLst/>
            <a:cxnLst/>
            <a:rect l="l" t="t" r="r" b="b"/>
            <a:pathLst>
              <a:path w="406904" h="914398">
                <a:moveTo>
                  <a:pt x="0" y="914398"/>
                </a:moveTo>
                <a:lnTo>
                  <a:pt x="114300" y="800098"/>
                </a:lnTo>
                <a:lnTo>
                  <a:pt x="114300" y="114300"/>
                </a:lnTo>
                <a:lnTo>
                  <a:pt x="406904" y="114300"/>
                </a:lnTo>
                <a:lnTo>
                  <a:pt x="292604" y="0"/>
                </a:lnTo>
                <a:lnTo>
                  <a:pt x="0" y="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V="1">
            <a:off x="10300798" y="3556"/>
            <a:ext cx="1762975" cy="939072"/>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V="1">
            <a:off x="1177049" y="1764295"/>
            <a:ext cx="9837902" cy="482194"/>
          </a:xfrm>
          <a:prstGeom prst="roundRect">
            <a:avLst>
              <a:gd name="adj" fmla="val 20479"/>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10712500" y="5294564"/>
            <a:ext cx="607602" cy="482193"/>
          </a:xfrm>
          <a:custGeom>
            <a:avLst/>
            <a:gdLst>
              <a:gd name="connsiteX0" fmla="*/ 172500 w 431250"/>
              <a:gd name="connsiteY0" fmla="*/ 342240 h 342240"/>
              <a:gd name="connsiteX1" fmla="*/ 0 w 431250"/>
              <a:gd name="connsiteY1" fmla="*/ 342240 h 342240"/>
              <a:gd name="connsiteX2" fmla="*/ 0 w 431250"/>
              <a:gd name="connsiteY2" fmla="*/ 169740 h 342240"/>
              <a:gd name="connsiteX3" fmla="*/ 172500 w 431250"/>
              <a:gd name="connsiteY3" fmla="*/ 0 h 342240"/>
              <a:gd name="connsiteX4" fmla="*/ 172500 w 431250"/>
              <a:gd name="connsiteY4" fmla="*/ 74003 h 342240"/>
              <a:gd name="connsiteX5" fmla="*/ 74089 w 431250"/>
              <a:gd name="connsiteY5" fmla="*/ 169740 h 342240"/>
              <a:gd name="connsiteX6" fmla="*/ 172500 w 431250"/>
              <a:gd name="connsiteY6" fmla="*/ 169740 h 342240"/>
              <a:gd name="connsiteX7" fmla="*/ 431250 w 431250"/>
              <a:gd name="connsiteY7" fmla="*/ 342240 h 342240"/>
              <a:gd name="connsiteX8" fmla="*/ 258750 w 431250"/>
              <a:gd name="connsiteY8" fmla="*/ 342240 h 342240"/>
              <a:gd name="connsiteX9" fmla="*/ 258750 w 431250"/>
              <a:gd name="connsiteY9" fmla="*/ 169740 h 342240"/>
              <a:gd name="connsiteX10" fmla="*/ 431250 w 431250"/>
              <a:gd name="connsiteY10" fmla="*/ 0 h 342240"/>
              <a:gd name="connsiteX11" fmla="*/ 431250 w 431250"/>
              <a:gd name="connsiteY11" fmla="*/ 74003 h 342240"/>
              <a:gd name="connsiteX12" fmla="*/ 332839 w 431250"/>
              <a:gd name="connsiteY12" fmla="*/ 169740 h 342240"/>
              <a:gd name="connsiteX13" fmla="*/ 431250 w 431250"/>
              <a:gd name="connsiteY13" fmla="*/ 169740 h 342240"/>
            </a:gdLst>
            <a:ahLst/>
            <a:cxnLst/>
            <a:rect l="l" t="t" r="r" b="b"/>
            <a:pathLst>
              <a:path w="431250" h="342240">
                <a:moveTo>
                  <a:pt x="172500" y="342240"/>
                </a:moveTo>
                <a:lnTo>
                  <a:pt x="0" y="342240"/>
                </a:lnTo>
                <a:lnTo>
                  <a:pt x="0" y="169740"/>
                </a:lnTo>
                <a:cubicBezTo>
                  <a:pt x="1508" y="75551"/>
                  <a:pt x="78299" y="-12"/>
                  <a:pt x="172500" y="0"/>
                </a:cubicBezTo>
                <a:lnTo>
                  <a:pt x="172500" y="74003"/>
                </a:lnTo>
                <a:cubicBezTo>
                  <a:pt x="119195" y="74028"/>
                  <a:pt x="75583" y="116456"/>
                  <a:pt x="74089" y="169740"/>
                </a:cubicBezTo>
                <a:lnTo>
                  <a:pt x="172500" y="169740"/>
                </a:lnTo>
                <a:close/>
                <a:moveTo>
                  <a:pt x="431250" y="342240"/>
                </a:moveTo>
                <a:lnTo>
                  <a:pt x="258750" y="342240"/>
                </a:lnTo>
                <a:lnTo>
                  <a:pt x="258750" y="169740"/>
                </a:lnTo>
                <a:cubicBezTo>
                  <a:pt x="260258" y="75551"/>
                  <a:pt x="337049" y="-12"/>
                  <a:pt x="431250" y="0"/>
                </a:cubicBezTo>
                <a:lnTo>
                  <a:pt x="431250" y="74003"/>
                </a:lnTo>
                <a:cubicBezTo>
                  <a:pt x="377945" y="74028"/>
                  <a:pt x="334333" y="116456"/>
                  <a:pt x="332839" y="169740"/>
                </a:cubicBezTo>
                <a:lnTo>
                  <a:pt x="431250" y="169740"/>
                </a:lnTo>
                <a:close/>
              </a:path>
            </a:pathLst>
          </a:custGeom>
          <a:no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1722896" y="2057399"/>
            <a:ext cx="4156279" cy="3282524"/>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6312825" y="2057399"/>
            <a:ext cx="4156279" cy="3282524"/>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416000" y="1936171"/>
            <a:ext cx="9360000" cy="138441"/>
          </a:xfrm>
          <a:prstGeom prst="roundRect">
            <a:avLst>
              <a:gd name="adj" fmla="val 50000"/>
            </a:avLst>
          </a:prstGeom>
          <a:solidFill>
            <a:schemeClr val="accent1">
              <a:lumMod val="20000"/>
              <a:lumOff val="80000"/>
            </a:schemeClr>
          </a:solidFill>
          <a:ln w="12700" cap="sq">
            <a:noFill/>
            <a:miter/>
          </a:ln>
          <a:effectLst>
            <a:outerShdw blurRad="63500" sx="102000" sy="102000" algn="ctr" rotWithShape="0">
              <a:schemeClr val="tx1">
                <a:lumMod val="65000"/>
                <a:lumOff val="3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1936995" y="3134656"/>
            <a:ext cx="3728080" cy="193264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公司债券可以转让，转让价格由转让人与受让人约定。公司债的转让，应当符合法律、行政法规的规定。</a:t>
            </a:r>
            <a:endParaRPr kumimoji="1" lang="zh-CN" altLang="en-US"/>
          </a:p>
        </p:txBody>
      </p:sp>
      <p:sp>
        <p:nvSpPr>
          <p:cNvPr id="13" name="标题 1"/>
          <p:cNvSpPr txBox="1"/>
          <p:nvPr/>
        </p:nvSpPr>
        <p:spPr>
          <a:xfrm>
            <a:off x="1936995" y="2163513"/>
            <a:ext cx="3728080" cy="913566"/>
          </a:xfrm>
          <a:prstGeom prst="rect">
            <a:avLst/>
          </a:prstGeom>
          <a:noFill/>
          <a:ln>
            <a:noFill/>
          </a:ln>
        </p:spPr>
        <p:txBody>
          <a:bodyPr vert="horz" wrap="square" lIns="91440" tIns="45720" rIns="91440" bIns="45720" rtlCol="0" anchor="b"/>
          <a:lstStyle/>
          <a:p>
            <a:pPr algn="ct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公司债券的转让方式</a:t>
            </a:r>
            <a:endParaRPr kumimoji="1" lang="zh-CN" altLang="en-US"/>
          </a:p>
        </p:txBody>
      </p:sp>
      <p:sp>
        <p:nvSpPr>
          <p:cNvPr id="14" name="标题 1"/>
          <p:cNvSpPr txBox="1"/>
          <p:nvPr/>
        </p:nvSpPr>
        <p:spPr>
          <a:xfrm>
            <a:off x="6526924" y="3134656"/>
            <a:ext cx="3728080" cy="1932644"/>
          </a:xfrm>
          <a:prstGeom prst="rect">
            <a:avLst/>
          </a:prstGeom>
          <a:noFill/>
          <a:ln>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公司债券由债券持有人以背书方式或者法律、行政法规规定的其他方式转让；转让后由公司将受让人的姓名或者名称及住所记载于公司债券持有人名册。</a:t>
            </a:r>
            <a:endParaRPr kumimoji="1" lang="zh-CN" altLang="en-US"/>
          </a:p>
        </p:txBody>
      </p:sp>
      <p:sp>
        <p:nvSpPr>
          <p:cNvPr id="15" name="标题 1"/>
          <p:cNvSpPr txBox="1"/>
          <p:nvPr/>
        </p:nvSpPr>
        <p:spPr>
          <a:xfrm>
            <a:off x="6526924" y="2163513"/>
            <a:ext cx="3728080" cy="913566"/>
          </a:xfrm>
          <a:prstGeom prst="rect">
            <a:avLst/>
          </a:prstGeom>
          <a:noFill/>
          <a:ln>
            <a:noFill/>
          </a:ln>
        </p:spPr>
        <p:txBody>
          <a:bodyPr vert="horz" wrap="square" lIns="91440" tIns="45720" rIns="91440" bIns="45720" rtlCol="0" anchor="b"/>
          <a:lstStyle/>
          <a:p>
            <a:pPr algn="ct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公司债券的登记</a:t>
            </a:r>
            <a:endParaRPr kumimoji="1" lang="zh-CN" altLang="en-US"/>
          </a:p>
        </p:txBody>
      </p:sp>
      <p:sp>
        <p:nvSpPr>
          <p:cNvPr id="16"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公司债券的转让</a:t>
            </a:r>
            <a:endParaRPr kumimoji="1" lang="zh-CN" altLang="en-US" dirty="0"/>
          </a:p>
        </p:txBody>
      </p:sp>
      <p:sp>
        <p:nvSpPr>
          <p:cNvPr id="17"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0"/>
            <a:ext cx="12192000" cy="6858000"/>
          </a:xfrm>
          <a:prstGeom prst="rect">
            <a:avLst/>
          </a:prstGeom>
          <a:gradFill>
            <a:gsLst>
              <a:gs pos="0">
                <a:schemeClr val="bg1"/>
              </a:gs>
              <a:gs pos="100000">
                <a:schemeClr val="accent1">
                  <a:lumMod val="20000"/>
                  <a:lumOff val="80000"/>
                </a:schemeClr>
              </a:gs>
            </a:gsLst>
            <a:lin ang="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1782118" y="4107415"/>
            <a:ext cx="15756236" cy="3003699"/>
          </a:xfrm>
          <a:prstGeom prst="roundRect">
            <a:avLst>
              <a:gd name="adj" fmla="val 8958"/>
            </a:avLst>
          </a:prstGeom>
          <a:solidFill>
            <a:schemeClr val="accent2">
              <a:alpha val="20000"/>
            </a:schemeClr>
          </a:solidFill>
          <a:ln w="25400" cap="sq">
            <a:solidFill>
              <a:schemeClr val="tx1">
                <a:lumMod val="65000"/>
                <a:lumOff val="3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235526"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6" name="标题 1"/>
          <p:cNvSpPr txBox="1"/>
          <p:nvPr/>
        </p:nvSpPr>
        <p:spPr>
          <a:xfrm>
            <a:off x="1829819" y="2780763"/>
            <a:ext cx="1141659"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cxnSp>
        <p:nvCxnSpPr>
          <p:cNvPr id="7" name="线条 1"/>
          <p:cNvCxnSpPr/>
          <p:nvPr/>
        </p:nvCxnSpPr>
        <p:spPr>
          <a:xfrm>
            <a:off x="2202424" y="3849797"/>
            <a:ext cx="396448" cy="0"/>
          </a:xfrm>
          <a:prstGeom prst="line">
            <a:avLst/>
          </a:prstGeom>
          <a:noFill/>
          <a:ln w="38100" cap="rnd">
            <a:solidFill>
              <a:schemeClr val="accent1"/>
            </a:solidFill>
            <a:round/>
          </a:ln>
        </p:spPr>
      </p:cxnSp>
      <p:sp>
        <p:nvSpPr>
          <p:cNvPr id="8" name="标题 1"/>
          <p:cNvSpPr txBox="1"/>
          <p:nvPr/>
        </p:nvSpPr>
        <p:spPr>
          <a:xfrm>
            <a:off x="2256373" y="5296639"/>
            <a:ext cx="288551" cy="288551"/>
          </a:xfrm>
          <a:prstGeom prst="ellipse">
            <a:avLst/>
          </a:prstGeom>
          <a:solidFill>
            <a:schemeClr val="accent2"/>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9" name="线条 1"/>
          <p:cNvCxnSpPr/>
          <p:nvPr/>
        </p:nvCxnSpPr>
        <p:spPr>
          <a:xfrm>
            <a:off x="2365964" y="5372716"/>
            <a:ext cx="67865" cy="67866"/>
          </a:xfrm>
          <a:prstGeom prst="line">
            <a:avLst/>
          </a:prstGeom>
          <a:noFill/>
          <a:ln w="22225" cap="rnd">
            <a:solidFill>
              <a:schemeClr val="bg1"/>
            </a:solidFill>
            <a:round/>
          </a:ln>
        </p:spPr>
      </p:cxnSp>
      <p:cxnSp>
        <p:nvCxnSpPr>
          <p:cNvPr id="10" name="线条 1"/>
          <p:cNvCxnSpPr/>
          <p:nvPr/>
        </p:nvCxnSpPr>
        <p:spPr>
          <a:xfrm flipV="1">
            <a:off x="2367468" y="5441246"/>
            <a:ext cx="67865" cy="67866"/>
          </a:xfrm>
          <a:prstGeom prst="line">
            <a:avLst/>
          </a:prstGeom>
          <a:noFill/>
          <a:ln w="22225" cap="rnd">
            <a:solidFill>
              <a:schemeClr val="bg1"/>
            </a:solidFill>
            <a:round/>
          </a:ln>
        </p:spPr>
      </p:cxnSp>
      <p:sp>
        <p:nvSpPr>
          <p:cNvPr id="11" name="标题 1"/>
          <p:cNvSpPr txBox="1"/>
          <p:nvPr/>
        </p:nvSpPr>
        <p:spPr>
          <a:xfrm>
            <a:off x="3757450"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4275600" y="2780763"/>
            <a:ext cx="1293944"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cxnSp>
        <p:nvCxnSpPr>
          <p:cNvPr id="13" name="线条 1"/>
          <p:cNvCxnSpPr/>
          <p:nvPr/>
        </p:nvCxnSpPr>
        <p:spPr>
          <a:xfrm>
            <a:off x="4724348" y="3849797"/>
            <a:ext cx="396448" cy="0"/>
          </a:xfrm>
          <a:prstGeom prst="line">
            <a:avLst/>
          </a:prstGeom>
          <a:noFill/>
          <a:ln w="38100" cap="rnd">
            <a:solidFill>
              <a:schemeClr val="accent1"/>
            </a:solidFill>
            <a:round/>
          </a:ln>
        </p:spPr>
      </p:cxnSp>
      <p:sp>
        <p:nvSpPr>
          <p:cNvPr id="14" name="标题 1"/>
          <p:cNvSpPr txBox="1"/>
          <p:nvPr/>
        </p:nvSpPr>
        <p:spPr>
          <a:xfrm>
            <a:off x="4778297" y="5296639"/>
            <a:ext cx="288551" cy="288551"/>
          </a:xfrm>
          <a:prstGeom prst="ellipse">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15" name="线条 1"/>
          <p:cNvCxnSpPr/>
          <p:nvPr/>
        </p:nvCxnSpPr>
        <p:spPr>
          <a:xfrm>
            <a:off x="4887888" y="5372716"/>
            <a:ext cx="67865" cy="67866"/>
          </a:xfrm>
          <a:prstGeom prst="line">
            <a:avLst/>
          </a:prstGeom>
          <a:noFill/>
          <a:ln w="22225" cap="rnd">
            <a:solidFill>
              <a:schemeClr val="bg1"/>
            </a:solidFill>
            <a:round/>
          </a:ln>
        </p:spPr>
      </p:cxnSp>
      <p:cxnSp>
        <p:nvCxnSpPr>
          <p:cNvPr id="16" name="线条 1"/>
          <p:cNvCxnSpPr/>
          <p:nvPr/>
        </p:nvCxnSpPr>
        <p:spPr>
          <a:xfrm flipV="1">
            <a:off x="4889392" y="5441246"/>
            <a:ext cx="67865" cy="67866"/>
          </a:xfrm>
          <a:prstGeom prst="line">
            <a:avLst/>
          </a:prstGeom>
          <a:noFill/>
          <a:ln w="22225" cap="rnd">
            <a:solidFill>
              <a:schemeClr val="bg1"/>
            </a:solidFill>
            <a:round/>
          </a:ln>
        </p:spPr>
      </p:cxnSp>
      <p:sp>
        <p:nvSpPr>
          <p:cNvPr id="17" name="标题 1"/>
          <p:cNvSpPr txBox="1"/>
          <p:nvPr/>
        </p:nvSpPr>
        <p:spPr>
          <a:xfrm>
            <a:off x="6279374"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6797524" y="2780763"/>
            <a:ext cx="1293944"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cxnSp>
        <p:nvCxnSpPr>
          <p:cNvPr id="19" name="线条 1"/>
          <p:cNvCxnSpPr/>
          <p:nvPr/>
        </p:nvCxnSpPr>
        <p:spPr>
          <a:xfrm>
            <a:off x="7246272" y="3849797"/>
            <a:ext cx="396448" cy="0"/>
          </a:xfrm>
          <a:prstGeom prst="line">
            <a:avLst/>
          </a:prstGeom>
          <a:noFill/>
          <a:ln w="38100" cap="rnd">
            <a:solidFill>
              <a:schemeClr val="accent1"/>
            </a:solidFill>
            <a:round/>
          </a:ln>
        </p:spPr>
      </p:cxnSp>
      <p:sp>
        <p:nvSpPr>
          <p:cNvPr id="20" name="标题 1"/>
          <p:cNvSpPr txBox="1"/>
          <p:nvPr/>
        </p:nvSpPr>
        <p:spPr>
          <a:xfrm>
            <a:off x="7300221" y="5296639"/>
            <a:ext cx="288551" cy="288551"/>
          </a:xfrm>
          <a:prstGeom prst="ellipse">
            <a:avLst/>
          </a:prstGeom>
          <a:solidFill>
            <a:schemeClr val="accent2"/>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21" name="线条 1"/>
          <p:cNvCxnSpPr/>
          <p:nvPr/>
        </p:nvCxnSpPr>
        <p:spPr>
          <a:xfrm>
            <a:off x="7409812" y="5372716"/>
            <a:ext cx="67865" cy="67866"/>
          </a:xfrm>
          <a:prstGeom prst="line">
            <a:avLst/>
          </a:prstGeom>
          <a:noFill/>
          <a:ln w="22225" cap="rnd">
            <a:solidFill>
              <a:schemeClr val="bg1"/>
            </a:solidFill>
            <a:round/>
          </a:ln>
        </p:spPr>
      </p:cxnSp>
      <p:cxnSp>
        <p:nvCxnSpPr>
          <p:cNvPr id="22" name="线条 1"/>
          <p:cNvCxnSpPr/>
          <p:nvPr/>
        </p:nvCxnSpPr>
        <p:spPr>
          <a:xfrm flipV="1">
            <a:off x="7411316" y="5441246"/>
            <a:ext cx="67865" cy="67866"/>
          </a:xfrm>
          <a:prstGeom prst="line">
            <a:avLst/>
          </a:prstGeom>
          <a:noFill/>
          <a:ln w="22225" cap="rnd">
            <a:solidFill>
              <a:schemeClr val="bg1"/>
            </a:solidFill>
            <a:round/>
          </a:ln>
        </p:spPr>
      </p:cxnSp>
      <p:sp>
        <p:nvSpPr>
          <p:cNvPr id="23" name="标题 1"/>
          <p:cNvSpPr txBox="1"/>
          <p:nvPr/>
        </p:nvSpPr>
        <p:spPr>
          <a:xfrm>
            <a:off x="8801299"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325060" y="2780763"/>
            <a:ext cx="1282723"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04</a:t>
            </a:r>
            <a:endParaRPr kumimoji="1" lang="zh-CN" altLang="en-US"/>
          </a:p>
        </p:txBody>
      </p:sp>
      <p:sp>
        <p:nvSpPr>
          <p:cNvPr id="25" name="标题 1"/>
          <p:cNvSpPr txBox="1"/>
          <p:nvPr/>
        </p:nvSpPr>
        <p:spPr>
          <a:xfrm>
            <a:off x="8868421"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国家出资公司组织机构</a:t>
            </a:r>
            <a:endParaRPr kumimoji="1" lang="zh-CN" altLang="en-US"/>
          </a:p>
        </p:txBody>
      </p:sp>
      <p:cxnSp>
        <p:nvCxnSpPr>
          <p:cNvPr id="26" name="线条 1"/>
          <p:cNvCxnSpPr/>
          <p:nvPr/>
        </p:nvCxnSpPr>
        <p:spPr>
          <a:xfrm>
            <a:off x="9768197" y="3849797"/>
            <a:ext cx="396448" cy="0"/>
          </a:xfrm>
          <a:prstGeom prst="line">
            <a:avLst/>
          </a:prstGeom>
          <a:noFill/>
          <a:ln w="38100" cap="rnd">
            <a:solidFill>
              <a:schemeClr val="accent1"/>
            </a:solidFill>
            <a:round/>
          </a:ln>
        </p:spPr>
      </p:cxnSp>
      <p:sp>
        <p:nvSpPr>
          <p:cNvPr id="27" name="标题 1"/>
          <p:cNvSpPr txBox="1"/>
          <p:nvPr/>
        </p:nvSpPr>
        <p:spPr>
          <a:xfrm>
            <a:off x="9822146" y="5296639"/>
            <a:ext cx="288551" cy="288551"/>
          </a:xfrm>
          <a:prstGeom prst="ellipse">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28" name="线条 1"/>
          <p:cNvCxnSpPr/>
          <p:nvPr/>
        </p:nvCxnSpPr>
        <p:spPr>
          <a:xfrm flipV="1">
            <a:off x="9933241" y="5441246"/>
            <a:ext cx="67865" cy="67866"/>
          </a:xfrm>
          <a:prstGeom prst="line">
            <a:avLst/>
          </a:prstGeom>
          <a:noFill/>
          <a:ln w="22225" cap="rnd">
            <a:solidFill>
              <a:schemeClr val="bg1"/>
            </a:solidFill>
            <a:round/>
          </a:ln>
        </p:spPr>
      </p:cxnSp>
      <p:sp>
        <p:nvSpPr>
          <p:cNvPr id="29" name="标题 1"/>
          <p:cNvSpPr txBox="1"/>
          <p:nvPr/>
        </p:nvSpPr>
        <p:spPr>
          <a:xfrm>
            <a:off x="2604509" y="939716"/>
            <a:ext cx="2436752" cy="523220"/>
          </a:xfrm>
          <a:prstGeom prst="rect">
            <a:avLst/>
          </a:prstGeom>
          <a:noFill/>
          <a:ln>
            <a:noFill/>
          </a:ln>
        </p:spPr>
        <p:txBody>
          <a:bodyPr vert="horz" wrap="square" lIns="91440" tIns="45720" rIns="91440" bIns="45720" rtlCol="0" anchor="t"/>
          <a:lstStyle/>
          <a:p>
            <a:pPr algn="l">
              <a:lnSpc>
                <a:spcPct val="100000"/>
              </a:lnSpc>
            </a:pPr>
            <a:r>
              <a:rPr kumimoji="1" lang="en-US" altLang="zh-CN" sz="2800">
                <a:ln w="12700">
                  <a:noFill/>
                </a:ln>
                <a:solidFill>
                  <a:srgbClr val="595959">
                    <a:alpha val="100000"/>
                  </a:srgbClr>
                </a:solidFill>
                <a:latin typeface="OPPOSans R" panose="00020600040101010101" charset="-122"/>
                <a:ea typeface="OPPOSans R" panose="00020600040101010101" charset="-122"/>
                <a:cs typeface="OPPOSans R" panose="00020600040101010101" charset="-122"/>
              </a:rPr>
              <a:t>CONTENTS</a:t>
            </a:r>
            <a:endParaRPr kumimoji="1" lang="zh-CN" altLang="en-US"/>
          </a:p>
        </p:txBody>
      </p:sp>
      <p:sp>
        <p:nvSpPr>
          <p:cNvPr id="30" name="标题 1"/>
          <p:cNvSpPr txBox="1"/>
          <p:nvPr/>
        </p:nvSpPr>
        <p:spPr>
          <a:xfrm>
            <a:off x="1012597" y="672562"/>
            <a:ext cx="2060803" cy="830997"/>
          </a:xfrm>
          <a:prstGeom prst="rect">
            <a:avLst/>
          </a:prstGeom>
          <a:noFill/>
          <a:ln>
            <a:noFill/>
          </a:ln>
        </p:spPr>
        <p:txBody>
          <a:bodyPr vert="horz" wrap="square" lIns="91440" tIns="45720" rIns="91440" bIns="45720" rtlCol="0" anchor="t"/>
          <a:lstStyle/>
          <a:p>
            <a:pPr algn="l">
              <a:lnSpc>
                <a:spcPct val="100000"/>
              </a:lnSpc>
            </a:pPr>
            <a:r>
              <a:rPr kumimoji="1" lang="en-US" altLang="zh-CN" sz="4800">
                <a:ln w="12700">
                  <a:noFill/>
                </a:ln>
                <a:solidFill>
                  <a:srgbClr val="262626">
                    <a:alpha val="100000"/>
                  </a:srgbClr>
                </a:solidFill>
                <a:latin typeface="OPPOSans H" panose="00020600040101010101" charset="-122"/>
                <a:ea typeface="OPPOSans H" panose="00020600040101010101" charset="-122"/>
                <a:cs typeface="OPPOSans H" panose="00020600040101010101" charset="-122"/>
              </a:rPr>
              <a:t>目录</a:t>
            </a:r>
            <a:endParaRPr kumimoji="1" lang="zh-CN" altLang="en-US"/>
          </a:p>
        </p:txBody>
      </p:sp>
      <p:sp>
        <p:nvSpPr>
          <p:cNvPr id="31" name="标题 1"/>
          <p:cNvSpPr txBox="1"/>
          <p:nvPr/>
        </p:nvSpPr>
        <p:spPr>
          <a:xfrm>
            <a:off x="6346496"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a:t>
            </a:r>
            <a:endParaRPr kumimoji="1" lang="zh-CN" altLang="en-US"/>
          </a:p>
        </p:txBody>
      </p:sp>
      <p:sp>
        <p:nvSpPr>
          <p:cNvPr id="32" name="标题 1"/>
          <p:cNvSpPr txBox="1"/>
          <p:nvPr/>
        </p:nvSpPr>
        <p:spPr>
          <a:xfrm>
            <a:off x="3824572"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a:t>
            </a:r>
            <a:endParaRPr kumimoji="1" lang="zh-CN" altLang="en-US"/>
          </a:p>
        </p:txBody>
      </p:sp>
      <p:sp>
        <p:nvSpPr>
          <p:cNvPr id="33" name="标题 1"/>
          <p:cNvSpPr txBox="1"/>
          <p:nvPr/>
        </p:nvSpPr>
        <p:spPr>
          <a:xfrm>
            <a:off x="1302648"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公司法概述</a:t>
            </a:r>
            <a:endParaRPr kumimoji="1" lang="zh-CN" altLang="en-US"/>
          </a:p>
        </p:txBody>
      </p:sp>
      <p:cxnSp>
        <p:nvCxnSpPr>
          <p:cNvPr id="34" name="线条 1"/>
          <p:cNvCxnSpPr/>
          <p:nvPr/>
        </p:nvCxnSpPr>
        <p:spPr>
          <a:xfrm>
            <a:off x="9931737" y="5372716"/>
            <a:ext cx="67865" cy="67866"/>
          </a:xfrm>
          <a:prstGeom prst="line">
            <a:avLst/>
          </a:prstGeom>
          <a:noFill/>
          <a:ln w="22225" cap="rnd">
            <a:solidFill>
              <a:schemeClr val="bg1"/>
            </a:solidFill>
            <a:round/>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公司财务、会计</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任务七</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0400" y="2227617"/>
            <a:ext cx="5123248" cy="3355035"/>
          </a:xfrm>
          <a:prstGeom prst="roundRect">
            <a:avLst>
              <a:gd name="adj" fmla="val 7063"/>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84490" y="3855891"/>
            <a:ext cx="4675068" cy="1459832"/>
          </a:xfrm>
          <a:prstGeom prst="rect">
            <a:avLst/>
          </a:prstGeom>
          <a:noFill/>
          <a:ln cap="sq">
            <a:noFill/>
          </a:ln>
        </p:spPr>
        <p:txBody>
          <a:bodyPr vert="horz" wrap="square" lIns="0" tIns="0" rIns="0" bIns="0" rtlCol="0" anchor="t"/>
          <a:lstStyle/>
          <a:p>
            <a:pPr algn="ct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公司应当依照法律、行政法规和国务院财政部门的规定建立本公司的财务、会计制度</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5" name="标题 1"/>
          <p:cNvSpPr txBox="1"/>
          <p:nvPr/>
        </p:nvSpPr>
        <p:spPr>
          <a:xfrm>
            <a:off x="5126418" y="4832684"/>
            <a:ext cx="657230" cy="529390"/>
          </a:xfrm>
          <a:prstGeom prst="rect">
            <a:avLst/>
          </a:prstGeom>
          <a:noFill/>
          <a:ln>
            <a:noFill/>
          </a:ln>
        </p:spPr>
        <p:txBody>
          <a:bodyPr vert="horz" wrap="square" lIns="0" tIns="0" rIns="0" bIns="0" rtlCol="0" anchor="t"/>
          <a:lstStyle/>
          <a:p>
            <a:pPr algn="ctr">
              <a:lnSpc>
                <a:spcPct val="130000"/>
              </a:lnSpc>
            </a:pPr>
            <a:r>
              <a:rPr kumimoji="1" lang="en-US" altLang="zh-CN" sz="6000">
                <a:ln w="12700">
                  <a:solidFill>
                    <a:srgbClr val="0068BF">
                      <a:alpha val="100000"/>
                    </a:srgbClr>
                  </a:solid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a:p>
        </p:txBody>
      </p:sp>
      <p:sp>
        <p:nvSpPr>
          <p:cNvPr id="6" name="标题 1"/>
          <p:cNvSpPr txBox="1"/>
          <p:nvPr/>
        </p:nvSpPr>
        <p:spPr>
          <a:xfrm>
            <a:off x="2271110" y="1350046"/>
            <a:ext cx="1743571" cy="1743572"/>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2393012" y="1471948"/>
            <a:ext cx="1499767" cy="1499768"/>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2470586" y="1549522"/>
            <a:ext cx="1344619" cy="134462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2878939" y="1990744"/>
            <a:ext cx="527915" cy="46217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2040501" y="1679302"/>
            <a:ext cx="169659" cy="169659"/>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4125627" y="2464111"/>
            <a:ext cx="277920" cy="277920"/>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84490" y="3250938"/>
            <a:ext cx="4675068" cy="429128"/>
          </a:xfrm>
          <a:prstGeom prst="rect">
            <a:avLst/>
          </a:prstGeom>
          <a:noFill/>
          <a:ln cap="sq">
            <a:noFill/>
          </a:ln>
        </p:spPr>
        <p:txBody>
          <a:bodyPr vert="horz" wrap="square" lIns="0" tIns="0" rIns="0" bIns="0" rtlCol="0" anchor="b"/>
          <a:lstStyle/>
          <a:p>
            <a:pPr algn="ct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公司财务、会计制度</a:t>
            </a:r>
            <a:endParaRPr kumimoji="1" lang="zh-CN" altLang="en-US"/>
          </a:p>
        </p:txBody>
      </p:sp>
      <p:sp>
        <p:nvSpPr>
          <p:cNvPr id="13" name="标题 1"/>
          <p:cNvSpPr txBox="1"/>
          <p:nvPr/>
        </p:nvSpPr>
        <p:spPr>
          <a:xfrm>
            <a:off x="6395652" y="2227617"/>
            <a:ext cx="5123248" cy="3355035"/>
          </a:xfrm>
          <a:prstGeom prst="roundRect">
            <a:avLst>
              <a:gd name="adj" fmla="val 7063"/>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619742" y="3781113"/>
            <a:ext cx="4675068" cy="1459832"/>
          </a:xfrm>
          <a:prstGeom prst="rect">
            <a:avLst/>
          </a:prstGeom>
          <a:noFill/>
          <a:ln cap="sq">
            <a:noFill/>
          </a:ln>
        </p:spPr>
        <p:txBody>
          <a:bodyPr vert="horz" wrap="square" lIns="0" tIns="0" rIns="0" bIns="0" rtlCol="0" anchor="t"/>
          <a:lstStyle/>
          <a:p>
            <a:pPr marL="342900" indent="-342900">
              <a:lnSpc>
                <a:spcPct val="150000"/>
              </a:lnSpc>
              <a:buFont typeface="+mj-lt"/>
              <a:buAutoNum type="arabicPeriod"/>
            </a:pPr>
            <a:r>
              <a:rPr kumimoji="1" lang="en-US" altLang="zh-CN" sz="14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公司的财务会计报告包括</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：资产负债表、利润表、现金流量表等报表及报表附注和财务情况说明书</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nSpc>
                <a:spcPct val="150000"/>
              </a:lnSpc>
              <a:buFont typeface="+mj-lt"/>
              <a:buAutoNum type="arabicPeriod"/>
            </a:pP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公司应当在每一会计年度终了时编制财务会计报告</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，并依法经会计师事务所审计。财务会计报告应当依照法律、行政法规和国务院财政部门的规定制作。</a:t>
            </a:r>
            <a:endParaRPr kumimoji="1" lang="zh-CN" altLang="en-US" sz="2000" dirty="0"/>
          </a:p>
        </p:txBody>
      </p:sp>
      <p:sp>
        <p:nvSpPr>
          <p:cNvPr id="15" name="标题 1"/>
          <p:cNvSpPr txBox="1"/>
          <p:nvPr/>
        </p:nvSpPr>
        <p:spPr>
          <a:xfrm>
            <a:off x="10861670" y="4832684"/>
            <a:ext cx="657230" cy="529390"/>
          </a:xfrm>
          <a:prstGeom prst="rect">
            <a:avLst/>
          </a:prstGeom>
          <a:noFill/>
          <a:ln>
            <a:noFill/>
          </a:ln>
        </p:spPr>
        <p:txBody>
          <a:bodyPr vert="horz" wrap="square" lIns="0" tIns="0" rIns="0" bIns="0" rtlCol="0" anchor="t"/>
          <a:lstStyle/>
          <a:p>
            <a:pPr algn="ctr">
              <a:lnSpc>
                <a:spcPct val="130000"/>
              </a:lnSpc>
            </a:pPr>
            <a:r>
              <a:rPr kumimoji="1" lang="en-US" altLang="zh-CN" sz="6000">
                <a:ln w="12700">
                  <a:solidFill>
                    <a:srgbClr val="0068BF">
                      <a:alpha val="100000"/>
                    </a:srgbClr>
                  </a:solid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a:p>
        </p:txBody>
      </p:sp>
      <p:sp>
        <p:nvSpPr>
          <p:cNvPr id="16" name="标题 1"/>
          <p:cNvSpPr txBox="1"/>
          <p:nvPr/>
        </p:nvSpPr>
        <p:spPr>
          <a:xfrm>
            <a:off x="8006362" y="1350046"/>
            <a:ext cx="1743571" cy="1743572"/>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28264" y="1471948"/>
            <a:ext cx="1499767" cy="1499768"/>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205838" y="1549522"/>
            <a:ext cx="1344619" cy="134462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614191" y="1977653"/>
            <a:ext cx="527915" cy="488358"/>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a:off x="7775753" y="1679302"/>
            <a:ext cx="169659" cy="169659"/>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9860879" y="2464111"/>
            <a:ext cx="277920" cy="277920"/>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619742" y="3250938"/>
            <a:ext cx="4675068" cy="429128"/>
          </a:xfrm>
          <a:prstGeom prst="rect">
            <a:avLst/>
          </a:prstGeom>
          <a:noFill/>
          <a:ln cap="sq">
            <a:noFill/>
          </a:ln>
        </p:spPr>
        <p:txBody>
          <a:bodyPr vert="horz" wrap="square" lIns="0" tIns="0" rIns="0" bIns="0" rtlCol="0" anchor="b"/>
          <a:lstStyle/>
          <a:p>
            <a:pPr algn="ctr">
              <a:lnSpc>
                <a:spcPct val="130000"/>
              </a:lnSpc>
            </a:pPr>
            <a:r>
              <a:rPr kumimoji="1" lang="en-US" altLang="zh-CN" sz="1600"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公司财务会计报告</a:t>
            </a:r>
            <a:endParaRPr kumimoji="1" lang="zh-CN" altLang="en-US" dirty="0"/>
          </a:p>
        </p:txBody>
      </p:sp>
      <p:sp>
        <p:nvSpPr>
          <p:cNvPr id="23"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公司财务</a:t>
            </a:r>
            <a:r>
              <a:rPr kumimoji="1" lang="en-US" altLang="zh-CN" sz="32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、会计的基本要求</a:t>
            </a:r>
            <a:endParaRPr kumimoji="1" lang="zh-CN" altLang="en-US" dirty="0"/>
          </a:p>
        </p:txBody>
      </p:sp>
      <p:sp>
        <p:nvSpPr>
          <p:cNvPr id="24"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5"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433" y="2473251"/>
            <a:ext cx="3698665" cy="3386529"/>
          </a:xfrm>
          <a:prstGeom prst="roundRect">
            <a:avLst>
              <a:gd name="adj" fmla="val 11194"/>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191893" y="2473251"/>
            <a:ext cx="3698665" cy="3386529"/>
          </a:xfrm>
          <a:prstGeom prst="roundRect">
            <a:avLst>
              <a:gd name="adj" fmla="val 11194"/>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a:off x="1903171" y="4582160"/>
            <a:ext cx="247498" cy="213360"/>
          </a:xfrm>
          <a:prstGeom prst="triangle">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0800000">
            <a:off x="10028631" y="4582160"/>
            <a:ext cx="247498" cy="213360"/>
          </a:xfrm>
          <a:prstGeom prst="triangle">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100081" y="2522722"/>
            <a:ext cx="1785492" cy="365760"/>
          </a:xfrm>
          <a:prstGeom prst="rect">
            <a:avLst/>
          </a:prstGeom>
          <a:noFill/>
          <a:ln>
            <a:noFill/>
          </a:ln>
        </p:spPr>
        <p:txBody>
          <a:bodyPr vert="horz" wrap="square" lIns="0" tIns="0" rIns="0" bIns="0" rtlCol="0" anchor="t"/>
          <a:lstStyle/>
          <a:p>
            <a:pPr algn="ctr">
              <a:lnSpc>
                <a:spcPct val="150000"/>
              </a:lnSpc>
            </a:pPr>
            <a:r>
              <a:rPr kumimoji="1" lang="en-US" altLang="zh-CN" sz="1600"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利润分配的顺序</a:t>
            </a:r>
            <a:endParaRPr kumimoji="1" lang="zh-CN" altLang="en-US" dirty="0"/>
          </a:p>
        </p:txBody>
      </p:sp>
      <p:sp>
        <p:nvSpPr>
          <p:cNvPr id="8" name="标题 1"/>
          <p:cNvSpPr txBox="1"/>
          <p:nvPr/>
        </p:nvSpPr>
        <p:spPr>
          <a:xfrm>
            <a:off x="121351" y="3039173"/>
            <a:ext cx="3701060" cy="1059180"/>
          </a:xfrm>
          <a:prstGeom prst="rect">
            <a:avLst/>
          </a:prstGeom>
          <a:noFill/>
          <a:ln>
            <a:noFill/>
          </a:ln>
        </p:spPr>
        <p:txBody>
          <a:bodyPr vert="horz" wrap="square" lIns="0" tIns="0" rIns="0" bIns="0" rtlCol="0" anchor="t"/>
          <a:lstStyle/>
          <a:p>
            <a:pPr>
              <a:lnSpc>
                <a:spcPct val="150000"/>
              </a:lnSpc>
              <a:spcBef>
                <a:spcPts val="600"/>
              </a:spcBef>
            </a:pP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1.弥补以前年度的亏损</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2.缴纳所得税</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3.弥补在税前利润弥补亏损之后仍存在的亏损</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4.依法提取法定公积金</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5.提取任意公积金</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6.向股东分配利润</a:t>
            </a:r>
            <a:endParaRPr kumimoji="1" lang="zh-CN" altLang="en-US" sz="1400" dirty="0"/>
          </a:p>
        </p:txBody>
      </p:sp>
      <p:sp>
        <p:nvSpPr>
          <p:cNvPr id="9" name="标题 1"/>
          <p:cNvSpPr txBox="1"/>
          <p:nvPr/>
        </p:nvSpPr>
        <p:spPr>
          <a:xfrm>
            <a:off x="9225541" y="2522722"/>
            <a:ext cx="1785492" cy="365760"/>
          </a:xfrm>
          <a:prstGeom prst="rect">
            <a:avLst/>
          </a:prstGeom>
          <a:noFill/>
          <a:ln>
            <a:noFill/>
          </a:ln>
        </p:spPr>
        <p:txBody>
          <a:bodyPr vert="horz" wrap="square" lIns="0" tIns="0" rIns="0" bIns="0" rtlCol="0" anchor="t"/>
          <a:lstStyle/>
          <a:p>
            <a:pPr algn="ctr">
              <a:lnSpc>
                <a:spcPct val="15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公积金</a:t>
            </a:r>
            <a:endParaRPr kumimoji="1" lang="zh-CN" altLang="en-US"/>
          </a:p>
        </p:txBody>
      </p:sp>
      <p:sp>
        <p:nvSpPr>
          <p:cNvPr id="10" name="标题 1"/>
          <p:cNvSpPr txBox="1"/>
          <p:nvPr/>
        </p:nvSpPr>
        <p:spPr>
          <a:xfrm>
            <a:off x="8189040" y="3517900"/>
            <a:ext cx="3701060" cy="1089660"/>
          </a:xfrm>
          <a:prstGeom prst="rect">
            <a:avLst/>
          </a:prstGeom>
          <a:noFill/>
          <a:ln>
            <a:noFill/>
          </a:ln>
        </p:spPr>
        <p:txBody>
          <a:bodyPr vert="horz" wrap="square" lIns="0" tIns="0" rIns="0" bIns="0" rtlCol="0" anchor="t"/>
          <a:lstStyle/>
          <a:p>
            <a:pPr>
              <a:lnSpc>
                <a:spcPct val="150000"/>
              </a:lnSpc>
              <a:spcBef>
                <a:spcPts val="600"/>
              </a:spcBef>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公积金的种类：盈余公积金和资本公积金</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spcBef>
                <a:spcPts val="600"/>
              </a:spcBef>
            </a:pPr>
            <a:r>
              <a:rPr kumimoji="1" lang="en-US" altLang="zh-CN" sz="14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公积金的用途</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spcBef>
                <a:spcPts val="600"/>
              </a:spcBef>
            </a:pPr>
            <a:r>
              <a:rPr kumimoji="1" lang="en-US" altLang="zh-CN" sz="14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弥补亏损</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、扩大公司生产经营、转增公司资本</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1" name="标题 1"/>
          <p:cNvSpPr txBox="1"/>
          <p:nvPr/>
        </p:nvSpPr>
        <p:spPr>
          <a:xfrm>
            <a:off x="5806765" y="2118170"/>
            <a:ext cx="1979694" cy="2537650"/>
          </a:xfrm>
          <a:custGeom>
            <a:avLst/>
            <a:gdLst>
              <a:gd name="connsiteX0" fmla="*/ 0 w 2347731"/>
              <a:gd name="connsiteY0" fmla="*/ 0 h 3009418"/>
              <a:gd name="connsiteX1" fmla="*/ 1985036 w 2347731"/>
              <a:gd name="connsiteY1" fmla="*/ 0 h 3009418"/>
              <a:gd name="connsiteX2" fmla="*/ 2347731 w 2347731"/>
              <a:gd name="connsiteY2" fmla="*/ 362695 h 3009418"/>
              <a:gd name="connsiteX3" fmla="*/ 2347731 w 2347731"/>
              <a:gd name="connsiteY3" fmla="*/ 2646723 h 3009418"/>
              <a:gd name="connsiteX4" fmla="*/ 1985036 w 2347731"/>
              <a:gd name="connsiteY4" fmla="*/ 3009418 h 3009418"/>
              <a:gd name="connsiteX5" fmla="*/ 0 w 2347731"/>
              <a:gd name="connsiteY5" fmla="*/ 3009418 h 3009418"/>
              <a:gd name="connsiteX6" fmla="*/ 0 w 2347731"/>
              <a:gd name="connsiteY6" fmla="*/ 0 h 3009418"/>
            </a:gdLst>
            <a:ahLst/>
            <a:cxnLst/>
            <a:rect l="l" t="t" r="r" b="b"/>
            <a:pathLst>
              <a:path w="2347731" h="3009418">
                <a:moveTo>
                  <a:pt x="0" y="0"/>
                </a:moveTo>
                <a:lnTo>
                  <a:pt x="1985036" y="0"/>
                </a:lnTo>
                <a:cubicBezTo>
                  <a:pt x="2185347" y="0"/>
                  <a:pt x="2347731" y="162384"/>
                  <a:pt x="2347731" y="362695"/>
                </a:cubicBezTo>
                <a:lnTo>
                  <a:pt x="2347731" y="2646723"/>
                </a:lnTo>
                <a:cubicBezTo>
                  <a:pt x="2347731" y="2847034"/>
                  <a:pt x="2185347" y="3009418"/>
                  <a:pt x="1985036" y="3009418"/>
                </a:cubicBezTo>
                <a:lnTo>
                  <a:pt x="0" y="3009418"/>
                </a:lnTo>
                <a:lnTo>
                  <a:pt x="0" y="0"/>
                </a:lnTo>
                <a:close/>
              </a:path>
            </a:pathLst>
          </a:cu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4203259" y="2616604"/>
            <a:ext cx="3772782" cy="2483866"/>
          </a:xfrm>
          <a:prstGeom prst="roundRect">
            <a:avLst>
              <a:gd name="adj" fmla="val 6803"/>
            </a:avLst>
          </a:prstGeom>
          <a:solidFill>
            <a:schemeClr val="bg1">
              <a:lumMod val="95000"/>
            </a:schemeClr>
          </a:solidFill>
          <a:ln w="79375"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3919220" y="4940982"/>
            <a:ext cx="4340860" cy="264133"/>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5496343" y="5036620"/>
            <a:ext cx="1186615" cy="65299"/>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4469121" y="2116923"/>
            <a:ext cx="2952316" cy="2518132"/>
          </a:xfrm>
          <a:custGeom>
            <a:avLst/>
            <a:gdLst>
              <a:gd name="connsiteX0" fmla="*/ 790744 w 3501170"/>
              <a:gd name="connsiteY0" fmla="*/ 0 h 3102016"/>
              <a:gd name="connsiteX1" fmla="*/ 3501170 w 3501170"/>
              <a:gd name="connsiteY1" fmla="*/ 0 h 3102016"/>
              <a:gd name="connsiteX2" fmla="*/ 3138475 w 3501170"/>
              <a:gd name="connsiteY2" fmla="*/ 362695 h 3102016"/>
              <a:gd name="connsiteX3" fmla="*/ 3138475 w 3501170"/>
              <a:gd name="connsiteY3" fmla="*/ 2646723 h 3102016"/>
              <a:gd name="connsiteX4" fmla="*/ 3136739 w 3501170"/>
              <a:gd name="connsiteY4" fmla="*/ 2648215 h 3102016"/>
              <a:gd name="connsiteX5" fmla="*/ 3136739 w 3501170"/>
              <a:gd name="connsiteY5" fmla="*/ 2939965 h 3102016"/>
              <a:gd name="connsiteX6" fmla="*/ 2974688 w 3501170"/>
              <a:gd name="connsiteY6" fmla="*/ 3102016 h 3102016"/>
              <a:gd name="connsiteX7" fmla="*/ 162051 w 3501170"/>
              <a:gd name="connsiteY7" fmla="*/ 3102016 h 3102016"/>
              <a:gd name="connsiteX8" fmla="*/ 0 w 3501170"/>
              <a:gd name="connsiteY8" fmla="*/ 2939965 h 3102016"/>
              <a:gd name="connsiteX9" fmla="*/ 0 w 3501170"/>
              <a:gd name="connsiteY9" fmla="*/ 2646724 h 3102016"/>
              <a:gd name="connsiteX10" fmla="*/ 0 w 3501170"/>
              <a:gd name="connsiteY10" fmla="*/ 1794082 h 3102016"/>
              <a:gd name="connsiteX11" fmla="*/ 0 w 3501170"/>
              <a:gd name="connsiteY11" fmla="*/ 362696 h 3102016"/>
              <a:gd name="connsiteX12" fmla="*/ 362695 w 3501170"/>
              <a:gd name="connsiteY12" fmla="*/ 1 h 3102016"/>
              <a:gd name="connsiteX13" fmla="*/ 790744 w 3501170"/>
              <a:gd name="connsiteY13" fmla="*/ 1 h 3102016"/>
            </a:gdLst>
            <a:ahLst/>
            <a:cxnLst/>
            <a:rect l="l" t="t" r="r" b="b"/>
            <a:pathLst>
              <a:path w="3501170" h="3102016">
                <a:moveTo>
                  <a:pt x="790744" y="0"/>
                </a:moveTo>
                <a:lnTo>
                  <a:pt x="3501170" y="0"/>
                </a:lnTo>
                <a:cubicBezTo>
                  <a:pt x="3300859" y="0"/>
                  <a:pt x="3138475" y="162384"/>
                  <a:pt x="3138475" y="362695"/>
                </a:cubicBezTo>
                <a:lnTo>
                  <a:pt x="3138475" y="2646723"/>
                </a:lnTo>
                <a:lnTo>
                  <a:pt x="3136739" y="2648215"/>
                </a:lnTo>
                <a:lnTo>
                  <a:pt x="3136739" y="2939965"/>
                </a:lnTo>
                <a:cubicBezTo>
                  <a:pt x="3136739" y="3029463"/>
                  <a:pt x="3064186" y="3102016"/>
                  <a:pt x="2974688" y="3102016"/>
                </a:cubicBezTo>
                <a:lnTo>
                  <a:pt x="162051" y="3102016"/>
                </a:lnTo>
                <a:cubicBezTo>
                  <a:pt x="72553" y="3102016"/>
                  <a:pt x="0" y="3029463"/>
                  <a:pt x="0" y="2939965"/>
                </a:cubicBezTo>
                <a:lnTo>
                  <a:pt x="0" y="2646724"/>
                </a:lnTo>
                <a:lnTo>
                  <a:pt x="0" y="1794082"/>
                </a:lnTo>
                <a:lnTo>
                  <a:pt x="0" y="362696"/>
                </a:lnTo>
                <a:cubicBezTo>
                  <a:pt x="0" y="162385"/>
                  <a:pt x="162384" y="1"/>
                  <a:pt x="362695" y="1"/>
                </a:cubicBezTo>
                <a:lnTo>
                  <a:pt x="790744" y="1"/>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4267697" y="2832681"/>
            <a:ext cx="1256804" cy="543400"/>
          </a:xfrm>
          <a:prstGeom prst="roundRect">
            <a:avLst>
              <a:gd name="adj" fmla="val 50000"/>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5752849" y="2026920"/>
            <a:ext cx="908670" cy="446332"/>
          </a:xfrm>
          <a:prstGeom prst="roundRect">
            <a:avLst>
              <a:gd name="adj" fmla="val 50000"/>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4900109" y="3571705"/>
            <a:ext cx="2463859" cy="543400"/>
          </a:xfrm>
          <a:prstGeom prst="roundRect">
            <a:avLst>
              <a:gd name="adj" fmla="val 50000"/>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12325172">
            <a:off x="4608223" y="3296382"/>
            <a:ext cx="201710" cy="173888"/>
          </a:xfrm>
          <a:prstGeom prst="triangl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rot="9274828" flipH="1">
            <a:off x="6220535" y="2426471"/>
            <a:ext cx="201710" cy="173888"/>
          </a:xfrm>
          <a:prstGeom prst="triangl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rot="9274828" flipH="1">
            <a:off x="6433915" y="4057142"/>
            <a:ext cx="201710" cy="173888"/>
          </a:xfrm>
          <a:prstGeom prst="triangl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124754" y="4252766"/>
            <a:ext cx="825968" cy="94189"/>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6682645" y="4462881"/>
            <a:ext cx="268077" cy="79699"/>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5731385" y="2992079"/>
            <a:ext cx="825968" cy="94189"/>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5731385" y="3202193"/>
            <a:ext cx="268077" cy="79699"/>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4593736" y="4245521"/>
            <a:ext cx="268077" cy="79699"/>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5234022" y="3714344"/>
            <a:ext cx="305094" cy="26710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a:off x="5977736" y="3695350"/>
            <a:ext cx="293406" cy="305094"/>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9" name="标题 1"/>
          <p:cNvSpPr txBox="1"/>
          <p:nvPr/>
        </p:nvSpPr>
        <p:spPr>
          <a:xfrm>
            <a:off x="6709761" y="3700272"/>
            <a:ext cx="305096" cy="29525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rot="10800000">
            <a:off x="5638800" y="4556760"/>
            <a:ext cx="220980" cy="190500"/>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公司的利润分配</a:t>
            </a:r>
            <a:endParaRPr kumimoji="1" lang="zh-CN" altLang="en-US" dirty="0"/>
          </a:p>
        </p:txBody>
      </p:sp>
      <p:sp>
        <p:nvSpPr>
          <p:cNvPr id="3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33"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公司的合并、分立、增资、减资</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任务八</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312914" y="1715494"/>
            <a:ext cx="8220273" cy="3959922"/>
          </a:xfrm>
          <a:prstGeom prst="rect">
            <a:avLst/>
          </a:prstGeom>
          <a:gradFill>
            <a:gsLst>
              <a:gs pos="0">
                <a:schemeClr val="accent1">
                  <a:lumMod val="20000"/>
                  <a:lumOff val="80000"/>
                  <a:alpha val="20000"/>
                </a:schemeClr>
              </a:gs>
              <a:gs pos="100000">
                <a:schemeClr val="accent1">
                  <a:lumMod val="20000"/>
                  <a:lumOff val="80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2016980" y="3658072"/>
            <a:ext cx="2496107" cy="2151819"/>
          </a:xfrm>
          <a:prstGeom prst="triangl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flipV="1">
            <a:off x="3370847"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0800000" flipV="1">
            <a:off x="660400"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10800000" flipV="1">
            <a:off x="2016980" y="1391367"/>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V="1">
            <a:off x="4004602" y="1975820"/>
            <a:ext cx="590258" cy="508844"/>
          </a:xfrm>
          <a:prstGeom prst="triangl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V="1">
            <a:off x="4143324" y="2059848"/>
            <a:ext cx="312814" cy="269668"/>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75554" y="2181877"/>
            <a:ext cx="5884366" cy="647434"/>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公司合并是指两个或者两个以上的公司依照法定程序变更为一个公司的法律行为。公司合并可以采取吸收合并和新设合并两种形式</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1" name="标题 1"/>
          <p:cNvSpPr txBox="1"/>
          <p:nvPr/>
        </p:nvSpPr>
        <p:spPr>
          <a:xfrm>
            <a:off x="4775554" y="1489996"/>
            <a:ext cx="5115765" cy="581954"/>
          </a:xfrm>
          <a:prstGeom prst="rect">
            <a:avLst/>
          </a:prstGeom>
          <a:noFill/>
          <a:ln>
            <a:noFill/>
          </a:ln>
        </p:spPr>
        <p:txBody>
          <a:bodyPr vert="horz" wrap="square" lIns="0" tIns="0" rIns="0" bIns="0" rtlCol="0" anchor="b"/>
          <a:lstStyle/>
          <a:p>
            <a:pPr algn="l">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公司合并的形式</a:t>
            </a:r>
            <a:endParaRPr kumimoji="1" lang="zh-CN" altLang="en-US"/>
          </a:p>
        </p:txBody>
      </p:sp>
      <p:sp>
        <p:nvSpPr>
          <p:cNvPr id="12" name="标题 1"/>
          <p:cNvSpPr txBox="1"/>
          <p:nvPr/>
        </p:nvSpPr>
        <p:spPr>
          <a:xfrm flipV="1">
            <a:off x="4931914" y="3418864"/>
            <a:ext cx="590258" cy="508844"/>
          </a:xfrm>
          <a:prstGeom prst="triangl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V="1">
            <a:off x="5070636" y="3502892"/>
            <a:ext cx="312814" cy="269668"/>
          </a:xfrm>
          <a:prstGeom prst="triangl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5709088" y="3361983"/>
            <a:ext cx="5884366" cy="647434"/>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签订合协议</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编制资产负债表及财产清单</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做出合并决议</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通知债权人</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依法进行登记</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5" name="标题 1"/>
          <p:cNvSpPr txBox="1"/>
          <p:nvPr/>
        </p:nvSpPr>
        <p:spPr>
          <a:xfrm>
            <a:off x="5709088" y="2670102"/>
            <a:ext cx="5115765" cy="581954"/>
          </a:xfrm>
          <a:prstGeom prst="rect">
            <a:avLst/>
          </a:prstGeom>
          <a:noFill/>
          <a:ln>
            <a:noFill/>
          </a:ln>
        </p:spPr>
        <p:txBody>
          <a:bodyPr vert="horz" wrap="square" lIns="0" tIns="0" rIns="0" bIns="0" rtlCol="0" anchor="b"/>
          <a:lstStyle/>
          <a:p>
            <a:pPr algn="l">
              <a:lnSpc>
                <a:spcPct val="110000"/>
              </a:lnSpc>
            </a:pPr>
            <a:r>
              <a:rPr kumimoji="1" lang="en-US" altLang="zh-CN" sz="1600" dirty="0" err="1">
                <a:ln w="12700">
                  <a:noFill/>
                </a:ln>
                <a:solidFill>
                  <a:srgbClr val="0154A9">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公司合并的程序</a:t>
            </a:r>
            <a:endParaRPr kumimoji="1" lang="zh-CN" altLang="en-US" dirty="0"/>
          </a:p>
        </p:txBody>
      </p:sp>
      <p:sp>
        <p:nvSpPr>
          <p:cNvPr id="16" name="标题 1"/>
          <p:cNvSpPr txBox="1"/>
          <p:nvPr/>
        </p:nvSpPr>
        <p:spPr>
          <a:xfrm flipV="1">
            <a:off x="5670698" y="5289833"/>
            <a:ext cx="590258" cy="508844"/>
          </a:xfrm>
          <a:prstGeom prst="triangl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flipV="1">
            <a:off x="5809420" y="5373861"/>
            <a:ext cx="312814" cy="269668"/>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6434019" y="5655906"/>
            <a:ext cx="5454524" cy="647434"/>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公司合并时，合并各方的债权、债务，应当由合并后存续的公司或者新设的公司承继</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9" name="标题 1"/>
          <p:cNvSpPr txBox="1"/>
          <p:nvPr/>
        </p:nvSpPr>
        <p:spPr>
          <a:xfrm>
            <a:off x="6434019" y="4942184"/>
            <a:ext cx="5115765" cy="581954"/>
          </a:xfrm>
          <a:prstGeom prst="rect">
            <a:avLst/>
          </a:prstGeom>
          <a:noFill/>
          <a:ln>
            <a:noFill/>
          </a:ln>
        </p:spPr>
        <p:txBody>
          <a:bodyPr vert="horz" wrap="square" lIns="0" tIns="0" rIns="0" bIns="0" rtlCol="0" anchor="b"/>
          <a:lstStyle/>
          <a:p>
            <a:pPr algn="l">
              <a:lnSpc>
                <a:spcPct val="110000"/>
              </a:lnSpc>
            </a:pPr>
            <a:r>
              <a:rPr kumimoji="1" lang="en-US" altLang="zh-CN" sz="1600"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公司合并各方的债权、债务</a:t>
            </a:r>
            <a:endParaRPr kumimoji="1" lang="zh-CN" altLang="en-US" dirty="0"/>
          </a:p>
        </p:txBody>
      </p:sp>
      <p:sp>
        <p:nvSpPr>
          <p:cNvPr id="20" name="标题 1"/>
          <p:cNvSpPr txBox="1"/>
          <p:nvPr/>
        </p:nvSpPr>
        <p:spPr>
          <a:xfrm rot="10800000" flipV="1">
            <a:off x="1647544" y="1600738"/>
            <a:ext cx="738870" cy="636962"/>
          </a:xfrm>
          <a:prstGeom prst="triangle">
            <a:avLst/>
          </a:prstGeom>
          <a:gradFill>
            <a:gsLst>
              <a:gs pos="0">
                <a:schemeClr val="accent1"/>
              </a:gs>
              <a:gs pos="100000">
                <a:schemeClr val="accent1">
                  <a:lumMod val="20000"/>
                  <a:lumOff val="8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rot="10800000" flipV="1">
            <a:off x="571643" y="2880839"/>
            <a:ext cx="1159770" cy="999806"/>
          </a:xfrm>
          <a:prstGeom prst="triangle">
            <a:avLst/>
          </a:prstGeom>
          <a:gradFill>
            <a:gsLst>
              <a:gs pos="0">
                <a:schemeClr val="accent1">
                  <a:lumMod val="75000"/>
                </a:schemeClr>
              </a:gs>
              <a:gs pos="100000">
                <a:schemeClr val="accent1">
                  <a:lumMod val="75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2988442" y="2464344"/>
            <a:ext cx="553182" cy="521384"/>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a:off x="3025916" y="4227471"/>
            <a:ext cx="506440" cy="506510"/>
          </a:xfrm>
          <a:custGeom>
            <a:avLst/>
            <a:gdLst>
              <a:gd name="connsiteX0" fmla="*/ 579031 w 719895"/>
              <a:gd name="connsiteY0" fmla="*/ 554022 h 720000"/>
              <a:gd name="connsiteX1" fmla="*/ 596778 w 719895"/>
              <a:gd name="connsiteY1" fmla="*/ 561368 h 720000"/>
              <a:gd name="connsiteX2" fmla="*/ 712550 w 719895"/>
              <a:gd name="connsiteY2" fmla="*/ 677140 h 720000"/>
              <a:gd name="connsiteX3" fmla="*/ 712550 w 719895"/>
              <a:gd name="connsiteY3" fmla="*/ 712634 h 720000"/>
              <a:gd name="connsiteX4" fmla="*/ 694887 w 719895"/>
              <a:gd name="connsiteY4" fmla="*/ 720000 h 720000"/>
              <a:gd name="connsiteX5" fmla="*/ 677140 w 719895"/>
              <a:gd name="connsiteY5" fmla="*/ 712634 h 720000"/>
              <a:gd name="connsiteX6" fmla="*/ 561284 w 719895"/>
              <a:gd name="connsiteY6" fmla="*/ 596861 h 720000"/>
              <a:gd name="connsiteX7" fmla="*/ 561284 w 719895"/>
              <a:gd name="connsiteY7" fmla="*/ 561368 h 720000"/>
              <a:gd name="connsiteX8" fmla="*/ 579031 w 719895"/>
              <a:gd name="connsiteY8" fmla="*/ 554022 h 720000"/>
              <a:gd name="connsiteX9" fmla="*/ 301109 w 719895"/>
              <a:gd name="connsiteY9" fmla="*/ 0 h 720000"/>
              <a:gd name="connsiteX10" fmla="*/ 602219 w 719895"/>
              <a:gd name="connsiteY10" fmla="*/ 301109 h 720000"/>
              <a:gd name="connsiteX11" fmla="*/ 301109 w 719895"/>
              <a:gd name="connsiteY11" fmla="*/ 602219 h 720000"/>
              <a:gd name="connsiteX12" fmla="*/ 0 w 719895"/>
              <a:gd name="connsiteY12" fmla="*/ 301109 h 720000"/>
              <a:gd name="connsiteX13" fmla="*/ 301109 w 719895"/>
              <a:gd name="connsiteY13" fmla="*/ 0 h 720000"/>
            </a:gdLst>
            <a:ahLst/>
            <a:cxnLst/>
            <a:rect l="l" t="t" r="r" b="b"/>
            <a:pathLst>
              <a:path w="719895" h="720000">
                <a:moveTo>
                  <a:pt x="579031" y="554022"/>
                </a:moveTo>
                <a:cubicBezTo>
                  <a:pt x="585456" y="554022"/>
                  <a:pt x="591880" y="556471"/>
                  <a:pt x="596778" y="561368"/>
                </a:cubicBezTo>
                <a:lnTo>
                  <a:pt x="712550" y="677140"/>
                </a:lnTo>
                <a:cubicBezTo>
                  <a:pt x="722344" y="686935"/>
                  <a:pt x="722344" y="702840"/>
                  <a:pt x="712550" y="712634"/>
                </a:cubicBezTo>
                <a:cubicBezTo>
                  <a:pt x="707778" y="717573"/>
                  <a:pt x="701333" y="720000"/>
                  <a:pt x="694887" y="720000"/>
                </a:cubicBezTo>
                <a:cubicBezTo>
                  <a:pt x="688441" y="720000"/>
                  <a:pt x="681995" y="717573"/>
                  <a:pt x="677140" y="712634"/>
                </a:cubicBezTo>
                <a:lnTo>
                  <a:pt x="561284" y="596861"/>
                </a:lnTo>
                <a:cubicBezTo>
                  <a:pt x="551490" y="587067"/>
                  <a:pt x="551490" y="571162"/>
                  <a:pt x="561284" y="561368"/>
                </a:cubicBezTo>
                <a:cubicBezTo>
                  <a:pt x="566181" y="556471"/>
                  <a:pt x="572606" y="554022"/>
                  <a:pt x="579031" y="554022"/>
                </a:cubicBezTo>
                <a:close/>
                <a:moveTo>
                  <a:pt x="301109" y="0"/>
                </a:moveTo>
                <a:cubicBezTo>
                  <a:pt x="467443" y="0"/>
                  <a:pt x="602219" y="134859"/>
                  <a:pt x="602219" y="301109"/>
                </a:cubicBezTo>
                <a:cubicBezTo>
                  <a:pt x="602219" y="467443"/>
                  <a:pt x="467443" y="602219"/>
                  <a:pt x="301109" y="602219"/>
                </a:cubicBezTo>
                <a:cubicBezTo>
                  <a:pt x="134775" y="602219"/>
                  <a:pt x="0" y="467443"/>
                  <a:pt x="0" y="301109"/>
                </a:cubicBezTo>
                <a:cubicBezTo>
                  <a:pt x="0" y="134775"/>
                  <a:pt x="134775" y="0"/>
                  <a:pt x="301109"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3">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a:off x="1593632" y="4792363"/>
            <a:ext cx="561052" cy="508654"/>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a:off x="4395222" y="4814102"/>
            <a:ext cx="447356" cy="465176"/>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公司的合并</a:t>
            </a:r>
            <a:endParaRPr kumimoji="1" lang="zh-CN" altLang="en-US" dirty="0"/>
          </a:p>
        </p:txBody>
      </p:sp>
      <p:sp>
        <p:nvSpPr>
          <p:cNvPr id="27"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8"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2312337">
            <a:off x="6915618" y="-226799"/>
            <a:ext cx="6402968" cy="7496668"/>
          </a:xfrm>
          <a:custGeom>
            <a:avLst/>
            <a:gdLst>
              <a:gd name="connsiteX0" fmla="*/ 0 w 6402968"/>
              <a:gd name="connsiteY0" fmla="*/ 1796293 h 7496668"/>
              <a:gd name="connsiteX1" fmla="*/ 2255102 w 6402968"/>
              <a:gd name="connsiteY1" fmla="*/ 0 h 7496668"/>
              <a:gd name="connsiteX2" fmla="*/ 2255102 w 6402968"/>
              <a:gd name="connsiteY2" fmla="*/ 3764760 h 7496668"/>
              <a:gd name="connsiteX3" fmla="*/ 3954121 w 6402968"/>
              <a:gd name="connsiteY3" fmla="*/ 5463779 h 7496668"/>
              <a:gd name="connsiteX4" fmla="*/ 6402968 w 6402968"/>
              <a:gd name="connsiteY4" fmla="*/ 5463779 h 7496668"/>
              <a:gd name="connsiteX5" fmla="*/ 3850840 w 6402968"/>
              <a:gd name="connsiteY5" fmla="*/ 7496668 h 7496668"/>
              <a:gd name="connsiteX6" fmla="*/ 2825443 w 6402968"/>
              <a:gd name="connsiteY6" fmla="*/ 7496668 h 7496668"/>
              <a:gd name="connsiteX7" fmla="*/ 0 w 6402968"/>
              <a:gd name="connsiteY7" fmla="*/ 4671225 h 7496668"/>
            </a:gdLst>
            <a:ahLst/>
            <a:cxnLst/>
            <a:rect l="l" t="t" r="r" b="b"/>
            <a:pathLst>
              <a:path w="6402968" h="7496668">
                <a:moveTo>
                  <a:pt x="0" y="1796293"/>
                </a:moveTo>
                <a:lnTo>
                  <a:pt x="2255102" y="0"/>
                </a:lnTo>
                <a:lnTo>
                  <a:pt x="2255102" y="3764760"/>
                </a:lnTo>
                <a:cubicBezTo>
                  <a:pt x="2255102" y="4703102"/>
                  <a:pt x="3015779" y="5463779"/>
                  <a:pt x="3954121" y="5463779"/>
                </a:cubicBezTo>
                <a:lnTo>
                  <a:pt x="6402968" y="5463779"/>
                </a:lnTo>
                <a:lnTo>
                  <a:pt x="3850840" y="7496668"/>
                </a:lnTo>
                <a:lnTo>
                  <a:pt x="2825443" y="7496668"/>
                </a:lnTo>
                <a:cubicBezTo>
                  <a:pt x="1264995" y="7496668"/>
                  <a:pt x="1" y="6231674"/>
                  <a:pt x="0" y="4671225"/>
                </a:cubicBezTo>
                <a:close/>
              </a:path>
            </a:pathLst>
          </a:custGeom>
          <a:solidFill>
            <a:schemeClr val="accent1">
              <a:lumMod val="60000"/>
              <a:lumOff val="40000"/>
            </a:schemeClr>
          </a:solidFill>
          <a:ln w="12700" cap="sq">
            <a:noFill/>
            <a:miter/>
          </a:ln>
          <a:effectLst/>
        </p:spPr>
        <p:txBody>
          <a:bodyPr vert="horz" wrap="square" lIns="91440" tIns="45720" rIns="91440" bIns="45720" rtlCol="0" anchor="ctr"/>
          <a:lstStyle/>
          <a:p>
            <a:pPr algn="r">
              <a:lnSpc>
                <a:spcPct val="110000"/>
              </a:lnSpc>
            </a:pPr>
            <a:endParaRPr kumimoji="1" lang="zh-CN" altLang="en-US"/>
          </a:p>
        </p:txBody>
      </p:sp>
      <p:sp>
        <p:nvSpPr>
          <p:cNvPr id="4" name="标题 1"/>
          <p:cNvSpPr txBox="1"/>
          <p:nvPr/>
        </p:nvSpPr>
        <p:spPr>
          <a:xfrm flipH="1">
            <a:off x="6331743" y="1325457"/>
            <a:ext cx="1348392" cy="1348388"/>
          </a:xfrm>
          <a:custGeom>
            <a:avLst/>
            <a:gdLst>
              <a:gd name="connsiteX0" fmla="*/ 2792230 w 5584459"/>
              <a:gd name="connsiteY0" fmla="*/ 0 h 5584460"/>
              <a:gd name="connsiteX1" fmla="*/ 3740023 w 5584459"/>
              <a:gd name="connsiteY1" fmla="*/ 392589 h 5584460"/>
              <a:gd name="connsiteX2" fmla="*/ 5191871 w 5584459"/>
              <a:gd name="connsiteY2" fmla="*/ 1844438 h 5584460"/>
              <a:gd name="connsiteX3" fmla="*/ 5191871 w 5584459"/>
              <a:gd name="connsiteY3" fmla="*/ 3740023 h 5584460"/>
              <a:gd name="connsiteX4" fmla="*/ 3740023 w 5584459"/>
              <a:gd name="connsiteY4" fmla="*/ 5191871 h 5584460"/>
              <a:gd name="connsiteX5" fmla="*/ 1844438 w 5584459"/>
              <a:gd name="connsiteY5" fmla="*/ 5191871 h 5584460"/>
              <a:gd name="connsiteX6" fmla="*/ 392589 w 5584459"/>
              <a:gd name="connsiteY6" fmla="*/ 3740023 h 5584460"/>
              <a:gd name="connsiteX7" fmla="*/ 392589 w 5584459"/>
              <a:gd name="connsiteY7" fmla="*/ 1844438 h 5584460"/>
              <a:gd name="connsiteX8" fmla="*/ 1844438 w 5584459"/>
              <a:gd name="connsiteY8" fmla="*/ 392589 h 5584460"/>
              <a:gd name="connsiteX9" fmla="*/ 2792230 w 5584459"/>
              <a:gd name="connsiteY9" fmla="*/ 0 h 5584460"/>
            </a:gdLst>
            <a:ahLst/>
            <a:cxnLst/>
            <a:rect l="l" t="t" r="r" b="b"/>
            <a:pathLst>
              <a:path w="5584459" h="5584460">
                <a:moveTo>
                  <a:pt x="2792230" y="0"/>
                </a:moveTo>
                <a:cubicBezTo>
                  <a:pt x="3135264" y="0"/>
                  <a:pt x="3478297" y="130863"/>
                  <a:pt x="3740023" y="392589"/>
                </a:cubicBezTo>
                <a:lnTo>
                  <a:pt x="5191871" y="1844438"/>
                </a:lnTo>
                <a:cubicBezTo>
                  <a:pt x="5715322" y="2367889"/>
                  <a:pt x="5715322" y="3216571"/>
                  <a:pt x="5191871" y="3740023"/>
                </a:cubicBezTo>
                <a:lnTo>
                  <a:pt x="3740023" y="5191871"/>
                </a:lnTo>
                <a:cubicBezTo>
                  <a:pt x="3216571" y="5715323"/>
                  <a:pt x="2367889" y="5715323"/>
                  <a:pt x="1844438" y="5191871"/>
                </a:cubicBezTo>
                <a:lnTo>
                  <a:pt x="392589" y="3740023"/>
                </a:lnTo>
                <a:cubicBezTo>
                  <a:pt x="-130863" y="3216571"/>
                  <a:pt x="-130863" y="2367889"/>
                  <a:pt x="392589" y="1844438"/>
                </a:cubicBezTo>
                <a:lnTo>
                  <a:pt x="1844438" y="392589"/>
                </a:lnTo>
                <a:cubicBezTo>
                  <a:pt x="2106164" y="130863"/>
                  <a:pt x="2449197" y="0"/>
                  <a:pt x="2792230" y="0"/>
                </a:cubicBezTo>
                <a:close/>
              </a:path>
            </a:pathLst>
          </a:custGeom>
          <a:solidFill>
            <a:schemeClr val="bg1"/>
          </a:solidFill>
          <a:ln cap="sq">
            <a:noFill/>
          </a:ln>
          <a:effectLst>
            <a:outerShdw blurRad="317500" sx="102000" sy="102000" algn="ctr" rotWithShape="0">
              <a:schemeClr val="accent1">
                <a:alpha val="30000"/>
              </a:schemeClr>
            </a:outerShdw>
          </a:effectLst>
        </p:spPr>
        <p:txBody>
          <a:bodyPr vert="horz" wrap="square" lIns="91440" tIns="45720" rIns="91440" bIns="45720" rtlCol="0" anchor="t"/>
          <a:lstStyle/>
          <a:p>
            <a:pPr algn="r">
              <a:lnSpc>
                <a:spcPct val="110000"/>
              </a:lnSpc>
            </a:pPr>
            <a:endParaRPr kumimoji="1" lang="zh-CN" altLang="en-US"/>
          </a:p>
        </p:txBody>
      </p:sp>
      <p:sp>
        <p:nvSpPr>
          <p:cNvPr id="5" name="标题 1"/>
          <p:cNvSpPr txBox="1"/>
          <p:nvPr/>
        </p:nvSpPr>
        <p:spPr>
          <a:xfrm flipH="1">
            <a:off x="6762598" y="1756310"/>
            <a:ext cx="486682" cy="486682"/>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1"/>
          </a:solidFill>
          <a:ln cap="sq">
            <a:noFill/>
          </a:ln>
          <a:effectLst/>
        </p:spPr>
        <p:txBody>
          <a:bodyPr vert="horz" wrap="square" lIns="91440" tIns="45720" rIns="91440" bIns="45720" rtlCol="0" anchor="t"/>
          <a:lstStyle/>
          <a:p>
            <a:pPr algn="r">
              <a:lnSpc>
                <a:spcPct val="110000"/>
              </a:lnSpc>
            </a:pPr>
            <a:endParaRPr kumimoji="1" lang="zh-CN" altLang="en-US"/>
          </a:p>
        </p:txBody>
      </p:sp>
      <p:sp>
        <p:nvSpPr>
          <p:cNvPr id="6" name="标题 1"/>
          <p:cNvSpPr txBox="1"/>
          <p:nvPr/>
        </p:nvSpPr>
        <p:spPr>
          <a:xfrm flipH="1">
            <a:off x="5679066" y="3001141"/>
            <a:ext cx="1348392" cy="1348388"/>
          </a:xfrm>
          <a:custGeom>
            <a:avLst/>
            <a:gdLst>
              <a:gd name="connsiteX0" fmla="*/ 2792230 w 5584459"/>
              <a:gd name="connsiteY0" fmla="*/ 0 h 5584460"/>
              <a:gd name="connsiteX1" fmla="*/ 3740023 w 5584459"/>
              <a:gd name="connsiteY1" fmla="*/ 392589 h 5584460"/>
              <a:gd name="connsiteX2" fmla="*/ 5191871 w 5584459"/>
              <a:gd name="connsiteY2" fmla="*/ 1844438 h 5584460"/>
              <a:gd name="connsiteX3" fmla="*/ 5191871 w 5584459"/>
              <a:gd name="connsiteY3" fmla="*/ 3740023 h 5584460"/>
              <a:gd name="connsiteX4" fmla="*/ 3740023 w 5584459"/>
              <a:gd name="connsiteY4" fmla="*/ 5191871 h 5584460"/>
              <a:gd name="connsiteX5" fmla="*/ 1844438 w 5584459"/>
              <a:gd name="connsiteY5" fmla="*/ 5191871 h 5584460"/>
              <a:gd name="connsiteX6" fmla="*/ 392589 w 5584459"/>
              <a:gd name="connsiteY6" fmla="*/ 3740023 h 5584460"/>
              <a:gd name="connsiteX7" fmla="*/ 392589 w 5584459"/>
              <a:gd name="connsiteY7" fmla="*/ 1844438 h 5584460"/>
              <a:gd name="connsiteX8" fmla="*/ 1844438 w 5584459"/>
              <a:gd name="connsiteY8" fmla="*/ 392589 h 5584460"/>
              <a:gd name="connsiteX9" fmla="*/ 2792230 w 5584459"/>
              <a:gd name="connsiteY9" fmla="*/ 0 h 5584460"/>
            </a:gdLst>
            <a:ahLst/>
            <a:cxnLst/>
            <a:rect l="l" t="t" r="r" b="b"/>
            <a:pathLst>
              <a:path w="5584459" h="5584460">
                <a:moveTo>
                  <a:pt x="2792230" y="0"/>
                </a:moveTo>
                <a:cubicBezTo>
                  <a:pt x="3135264" y="0"/>
                  <a:pt x="3478297" y="130863"/>
                  <a:pt x="3740023" y="392589"/>
                </a:cubicBezTo>
                <a:lnTo>
                  <a:pt x="5191871" y="1844438"/>
                </a:lnTo>
                <a:cubicBezTo>
                  <a:pt x="5715322" y="2367889"/>
                  <a:pt x="5715322" y="3216571"/>
                  <a:pt x="5191871" y="3740023"/>
                </a:cubicBezTo>
                <a:lnTo>
                  <a:pt x="3740023" y="5191871"/>
                </a:lnTo>
                <a:cubicBezTo>
                  <a:pt x="3216571" y="5715323"/>
                  <a:pt x="2367889" y="5715323"/>
                  <a:pt x="1844438" y="5191871"/>
                </a:cubicBezTo>
                <a:lnTo>
                  <a:pt x="392589" y="3740023"/>
                </a:lnTo>
                <a:cubicBezTo>
                  <a:pt x="-130863" y="3216571"/>
                  <a:pt x="-130863" y="2367889"/>
                  <a:pt x="392589" y="1844438"/>
                </a:cubicBezTo>
                <a:lnTo>
                  <a:pt x="1844438" y="392589"/>
                </a:lnTo>
                <a:cubicBezTo>
                  <a:pt x="2106164" y="130863"/>
                  <a:pt x="2449197" y="0"/>
                  <a:pt x="2792230" y="0"/>
                </a:cubicBezTo>
                <a:close/>
              </a:path>
            </a:pathLst>
          </a:custGeom>
          <a:solidFill>
            <a:schemeClr val="bg1"/>
          </a:solidFill>
          <a:ln cap="sq">
            <a:noFill/>
          </a:ln>
          <a:effectLst>
            <a:outerShdw blurRad="317500" sx="102000" sy="102000" algn="ctr" rotWithShape="0">
              <a:schemeClr val="accent1">
                <a:alpha val="30000"/>
              </a:schemeClr>
            </a:outerShdw>
          </a:effectLst>
        </p:spPr>
        <p:txBody>
          <a:bodyPr vert="horz" wrap="square" lIns="91440" tIns="45720" rIns="91440" bIns="45720" rtlCol="0" anchor="t"/>
          <a:lstStyle/>
          <a:p>
            <a:pPr algn="r">
              <a:lnSpc>
                <a:spcPct val="110000"/>
              </a:lnSpc>
            </a:pPr>
            <a:endParaRPr kumimoji="1" lang="zh-CN" altLang="en-US"/>
          </a:p>
        </p:txBody>
      </p:sp>
      <p:sp>
        <p:nvSpPr>
          <p:cNvPr id="7" name="标题 1"/>
          <p:cNvSpPr txBox="1"/>
          <p:nvPr/>
        </p:nvSpPr>
        <p:spPr>
          <a:xfrm flipH="1">
            <a:off x="6128621" y="3431994"/>
            <a:ext cx="449282" cy="486682"/>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accent1"/>
          </a:solidFill>
          <a:ln cap="sq">
            <a:noFill/>
          </a:ln>
          <a:effectLst/>
        </p:spPr>
        <p:txBody>
          <a:bodyPr vert="horz" wrap="square" lIns="91440" tIns="45720" rIns="91440" bIns="45720" rtlCol="0" anchor="t"/>
          <a:lstStyle/>
          <a:p>
            <a:pPr algn="r">
              <a:lnSpc>
                <a:spcPct val="110000"/>
              </a:lnSpc>
            </a:pPr>
            <a:endParaRPr kumimoji="1" lang="zh-CN" altLang="en-US"/>
          </a:p>
        </p:txBody>
      </p:sp>
      <p:sp>
        <p:nvSpPr>
          <p:cNvPr id="8" name="标题 1"/>
          <p:cNvSpPr txBox="1"/>
          <p:nvPr/>
        </p:nvSpPr>
        <p:spPr>
          <a:xfrm flipH="1">
            <a:off x="6331743" y="4676824"/>
            <a:ext cx="1348392" cy="1348388"/>
          </a:xfrm>
          <a:custGeom>
            <a:avLst/>
            <a:gdLst>
              <a:gd name="connsiteX0" fmla="*/ 2792230 w 5584459"/>
              <a:gd name="connsiteY0" fmla="*/ 0 h 5584460"/>
              <a:gd name="connsiteX1" fmla="*/ 3740023 w 5584459"/>
              <a:gd name="connsiteY1" fmla="*/ 392589 h 5584460"/>
              <a:gd name="connsiteX2" fmla="*/ 5191871 w 5584459"/>
              <a:gd name="connsiteY2" fmla="*/ 1844438 h 5584460"/>
              <a:gd name="connsiteX3" fmla="*/ 5191871 w 5584459"/>
              <a:gd name="connsiteY3" fmla="*/ 3740023 h 5584460"/>
              <a:gd name="connsiteX4" fmla="*/ 3740023 w 5584459"/>
              <a:gd name="connsiteY4" fmla="*/ 5191871 h 5584460"/>
              <a:gd name="connsiteX5" fmla="*/ 1844438 w 5584459"/>
              <a:gd name="connsiteY5" fmla="*/ 5191871 h 5584460"/>
              <a:gd name="connsiteX6" fmla="*/ 392589 w 5584459"/>
              <a:gd name="connsiteY6" fmla="*/ 3740023 h 5584460"/>
              <a:gd name="connsiteX7" fmla="*/ 392589 w 5584459"/>
              <a:gd name="connsiteY7" fmla="*/ 1844438 h 5584460"/>
              <a:gd name="connsiteX8" fmla="*/ 1844438 w 5584459"/>
              <a:gd name="connsiteY8" fmla="*/ 392589 h 5584460"/>
              <a:gd name="connsiteX9" fmla="*/ 2792230 w 5584459"/>
              <a:gd name="connsiteY9" fmla="*/ 0 h 5584460"/>
            </a:gdLst>
            <a:ahLst/>
            <a:cxnLst/>
            <a:rect l="l" t="t" r="r" b="b"/>
            <a:pathLst>
              <a:path w="5584459" h="5584460">
                <a:moveTo>
                  <a:pt x="2792230" y="0"/>
                </a:moveTo>
                <a:cubicBezTo>
                  <a:pt x="3135264" y="0"/>
                  <a:pt x="3478297" y="130863"/>
                  <a:pt x="3740023" y="392589"/>
                </a:cubicBezTo>
                <a:lnTo>
                  <a:pt x="5191871" y="1844438"/>
                </a:lnTo>
                <a:cubicBezTo>
                  <a:pt x="5715322" y="2367889"/>
                  <a:pt x="5715322" y="3216571"/>
                  <a:pt x="5191871" y="3740023"/>
                </a:cubicBezTo>
                <a:lnTo>
                  <a:pt x="3740023" y="5191871"/>
                </a:lnTo>
                <a:cubicBezTo>
                  <a:pt x="3216571" y="5715323"/>
                  <a:pt x="2367889" y="5715323"/>
                  <a:pt x="1844438" y="5191871"/>
                </a:cubicBezTo>
                <a:lnTo>
                  <a:pt x="392589" y="3740023"/>
                </a:lnTo>
                <a:cubicBezTo>
                  <a:pt x="-130863" y="3216571"/>
                  <a:pt x="-130863" y="2367889"/>
                  <a:pt x="392589" y="1844438"/>
                </a:cubicBezTo>
                <a:lnTo>
                  <a:pt x="1844438" y="392589"/>
                </a:lnTo>
                <a:cubicBezTo>
                  <a:pt x="2106164" y="130863"/>
                  <a:pt x="2449197" y="0"/>
                  <a:pt x="2792230" y="0"/>
                </a:cubicBezTo>
                <a:close/>
              </a:path>
            </a:pathLst>
          </a:custGeom>
          <a:solidFill>
            <a:schemeClr val="bg1"/>
          </a:solidFill>
          <a:ln cap="sq">
            <a:noFill/>
          </a:ln>
          <a:effectLst>
            <a:outerShdw blurRad="317500" sx="102000" sy="102000" algn="ctr" rotWithShape="0">
              <a:schemeClr val="accent1">
                <a:alpha val="30000"/>
              </a:schemeClr>
            </a:outerShdw>
          </a:effectLst>
        </p:spPr>
        <p:txBody>
          <a:bodyPr vert="horz" wrap="square" lIns="91440" tIns="45720" rIns="91440" bIns="45720" rtlCol="0" anchor="t"/>
          <a:lstStyle/>
          <a:p>
            <a:pPr algn="r">
              <a:lnSpc>
                <a:spcPct val="110000"/>
              </a:lnSpc>
            </a:pPr>
            <a:endParaRPr kumimoji="1" lang="zh-CN" altLang="en-US"/>
          </a:p>
        </p:txBody>
      </p:sp>
      <p:sp>
        <p:nvSpPr>
          <p:cNvPr id="9" name="标题 1"/>
          <p:cNvSpPr txBox="1"/>
          <p:nvPr/>
        </p:nvSpPr>
        <p:spPr>
          <a:xfrm flipH="1">
            <a:off x="6762598" y="5130403"/>
            <a:ext cx="486682" cy="441232"/>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solidFill>
          <a:ln cap="sq">
            <a:noFill/>
          </a:ln>
          <a:effectLst/>
        </p:spPr>
        <p:txBody>
          <a:bodyPr vert="horz" wrap="square" lIns="91440" tIns="45720" rIns="91440" bIns="45720" rtlCol="0" anchor="t"/>
          <a:lstStyle/>
          <a:p>
            <a:pPr algn="r">
              <a:lnSpc>
                <a:spcPct val="110000"/>
              </a:lnSpc>
            </a:pPr>
            <a:endParaRPr kumimoji="1" lang="zh-CN" altLang="en-US"/>
          </a:p>
        </p:txBody>
      </p:sp>
      <p:sp>
        <p:nvSpPr>
          <p:cNvPr id="10" name="标题 1"/>
          <p:cNvSpPr txBox="1"/>
          <p:nvPr/>
        </p:nvSpPr>
        <p:spPr>
          <a:xfrm flipH="1">
            <a:off x="8251583" y="2876005"/>
            <a:ext cx="2300522" cy="2300516"/>
          </a:xfrm>
          <a:custGeom>
            <a:avLst/>
            <a:gdLst>
              <a:gd name="connsiteX0" fmla="*/ 2792230 w 5584459"/>
              <a:gd name="connsiteY0" fmla="*/ 0 h 5584460"/>
              <a:gd name="connsiteX1" fmla="*/ 3740023 w 5584459"/>
              <a:gd name="connsiteY1" fmla="*/ 392589 h 5584460"/>
              <a:gd name="connsiteX2" fmla="*/ 5191871 w 5584459"/>
              <a:gd name="connsiteY2" fmla="*/ 1844438 h 5584460"/>
              <a:gd name="connsiteX3" fmla="*/ 5191871 w 5584459"/>
              <a:gd name="connsiteY3" fmla="*/ 3740023 h 5584460"/>
              <a:gd name="connsiteX4" fmla="*/ 3740023 w 5584459"/>
              <a:gd name="connsiteY4" fmla="*/ 5191871 h 5584460"/>
              <a:gd name="connsiteX5" fmla="*/ 1844438 w 5584459"/>
              <a:gd name="connsiteY5" fmla="*/ 5191871 h 5584460"/>
              <a:gd name="connsiteX6" fmla="*/ 392589 w 5584459"/>
              <a:gd name="connsiteY6" fmla="*/ 3740023 h 5584460"/>
              <a:gd name="connsiteX7" fmla="*/ 392589 w 5584459"/>
              <a:gd name="connsiteY7" fmla="*/ 1844438 h 5584460"/>
              <a:gd name="connsiteX8" fmla="*/ 1844438 w 5584459"/>
              <a:gd name="connsiteY8" fmla="*/ 392589 h 5584460"/>
              <a:gd name="connsiteX9" fmla="*/ 2792230 w 5584459"/>
              <a:gd name="connsiteY9" fmla="*/ 0 h 5584460"/>
            </a:gdLst>
            <a:ahLst/>
            <a:cxnLst/>
            <a:rect l="l" t="t" r="r" b="b"/>
            <a:pathLst>
              <a:path w="5584459" h="5584460">
                <a:moveTo>
                  <a:pt x="2792230" y="0"/>
                </a:moveTo>
                <a:cubicBezTo>
                  <a:pt x="3135264" y="0"/>
                  <a:pt x="3478297" y="130863"/>
                  <a:pt x="3740023" y="392589"/>
                </a:cubicBezTo>
                <a:lnTo>
                  <a:pt x="5191871" y="1844438"/>
                </a:lnTo>
                <a:cubicBezTo>
                  <a:pt x="5715322" y="2367889"/>
                  <a:pt x="5715322" y="3216571"/>
                  <a:pt x="5191871" y="3740023"/>
                </a:cubicBezTo>
                <a:lnTo>
                  <a:pt x="3740023" y="5191871"/>
                </a:lnTo>
                <a:cubicBezTo>
                  <a:pt x="3216571" y="5715323"/>
                  <a:pt x="2367889" y="5715323"/>
                  <a:pt x="1844438" y="5191871"/>
                </a:cubicBezTo>
                <a:lnTo>
                  <a:pt x="392589" y="3740023"/>
                </a:lnTo>
                <a:cubicBezTo>
                  <a:pt x="-130863" y="3216571"/>
                  <a:pt x="-130863" y="2367889"/>
                  <a:pt x="392589" y="1844438"/>
                </a:cubicBezTo>
                <a:lnTo>
                  <a:pt x="1844438" y="392589"/>
                </a:lnTo>
                <a:cubicBezTo>
                  <a:pt x="2106164" y="130863"/>
                  <a:pt x="2449197" y="0"/>
                  <a:pt x="2792230" y="0"/>
                </a:cubicBezTo>
                <a:close/>
              </a:path>
            </a:pathLst>
          </a:custGeom>
          <a:solidFill>
            <a:schemeClr val="bg1"/>
          </a:solidFill>
          <a:ln cap="sq">
            <a:noFill/>
          </a:ln>
          <a:effectLst>
            <a:outerShdw blurRad="317500" sx="102000" sy="102000" algn="ctr" rotWithShape="0">
              <a:schemeClr val="accent1">
                <a:alpha val="30000"/>
              </a:schemeClr>
            </a:outerShdw>
          </a:effectLst>
        </p:spPr>
        <p:txBody>
          <a:bodyPr vert="horz" wrap="square" lIns="91440" tIns="45720" rIns="91440" bIns="45720" rtlCol="0" anchor="t"/>
          <a:lstStyle/>
          <a:p>
            <a:pPr algn="r">
              <a:lnSpc>
                <a:spcPct val="110000"/>
              </a:lnSpc>
            </a:pPr>
            <a:endParaRPr kumimoji="1" lang="zh-CN" altLang="en-US"/>
          </a:p>
        </p:txBody>
      </p:sp>
      <p:sp>
        <p:nvSpPr>
          <p:cNvPr id="11" name="标题 1"/>
          <p:cNvSpPr txBox="1"/>
          <p:nvPr/>
        </p:nvSpPr>
        <p:spPr>
          <a:xfrm>
            <a:off x="8863585" y="3529205"/>
            <a:ext cx="1046503" cy="1032496"/>
          </a:xfrm>
          <a:custGeom>
            <a:avLst/>
            <a:gdLst>
              <a:gd name="connsiteX0" fmla="*/ 1371696 w 1870330"/>
              <a:gd name="connsiteY0" fmla="*/ 1296270 h 1845296"/>
              <a:gd name="connsiteX1" fmla="*/ 1371696 w 1870330"/>
              <a:gd name="connsiteY1" fmla="*/ 1371136 h 1845296"/>
              <a:gd name="connsiteX2" fmla="*/ 1671448 w 1870330"/>
              <a:gd name="connsiteY2" fmla="*/ 1371136 h 1845296"/>
              <a:gd name="connsiteX3" fmla="*/ 1671448 w 1870330"/>
              <a:gd name="connsiteY3" fmla="*/ 1296270 h 1845296"/>
              <a:gd name="connsiteX4" fmla="*/ 1371696 w 1870330"/>
              <a:gd name="connsiteY4" fmla="*/ 996899 h 1845296"/>
              <a:gd name="connsiteX5" fmla="*/ 1371696 w 1870330"/>
              <a:gd name="connsiteY5" fmla="*/ 1071765 h 1845296"/>
              <a:gd name="connsiteX6" fmla="*/ 1671448 w 1870330"/>
              <a:gd name="connsiteY6" fmla="*/ 1071765 h 1845296"/>
              <a:gd name="connsiteX7" fmla="*/ 1671448 w 1870330"/>
              <a:gd name="connsiteY7" fmla="*/ 996899 h 1845296"/>
              <a:gd name="connsiteX8" fmla="*/ 1371696 w 1870330"/>
              <a:gd name="connsiteY8" fmla="*/ 747820 h 1845296"/>
              <a:gd name="connsiteX9" fmla="*/ 1371696 w 1870330"/>
              <a:gd name="connsiteY9" fmla="*/ 822401 h 1845296"/>
              <a:gd name="connsiteX10" fmla="*/ 1671448 w 1870330"/>
              <a:gd name="connsiteY10" fmla="*/ 822401 h 1845296"/>
              <a:gd name="connsiteX11" fmla="*/ 1671448 w 1870330"/>
              <a:gd name="connsiteY11" fmla="*/ 747820 h 1845296"/>
              <a:gd name="connsiteX12" fmla="*/ 1371696 w 1870330"/>
              <a:gd name="connsiteY12" fmla="*/ 473405 h 1845296"/>
              <a:gd name="connsiteX13" fmla="*/ 1371696 w 1870330"/>
              <a:gd name="connsiteY13" fmla="*/ 547986 h 1845296"/>
              <a:gd name="connsiteX14" fmla="*/ 1671448 w 1870330"/>
              <a:gd name="connsiteY14" fmla="*/ 547986 h 1845296"/>
              <a:gd name="connsiteX15" fmla="*/ 1671448 w 1870330"/>
              <a:gd name="connsiteY15" fmla="*/ 473405 h 1845296"/>
              <a:gd name="connsiteX16" fmla="*/ 1221963 w 1870330"/>
              <a:gd name="connsiteY16" fmla="*/ 224040 h 1845296"/>
              <a:gd name="connsiteX17" fmla="*/ 1794130 w 1870330"/>
              <a:gd name="connsiteY17" fmla="*/ 224040 h 1845296"/>
              <a:gd name="connsiteX18" fmla="*/ 1870330 w 1870330"/>
              <a:gd name="connsiteY18" fmla="*/ 298811 h 1845296"/>
              <a:gd name="connsiteX19" fmla="*/ 1870330 w 1870330"/>
              <a:gd name="connsiteY19" fmla="*/ 1570971 h 1845296"/>
              <a:gd name="connsiteX20" fmla="*/ 1794130 w 1870330"/>
              <a:gd name="connsiteY20" fmla="*/ 1645742 h 1845296"/>
              <a:gd name="connsiteX21" fmla="*/ 1221963 w 1870330"/>
              <a:gd name="connsiteY21" fmla="*/ 1645742 h 1845296"/>
              <a:gd name="connsiteX22" fmla="*/ 1221963 w 1870330"/>
              <a:gd name="connsiteY22" fmla="*/ 1383804 h 1845296"/>
              <a:gd name="connsiteX23" fmla="*/ 1298163 w 1870330"/>
              <a:gd name="connsiteY23" fmla="*/ 1383804 h 1845296"/>
              <a:gd name="connsiteX24" fmla="*/ 1298163 w 1870330"/>
              <a:gd name="connsiteY24" fmla="*/ 1309033 h 1845296"/>
              <a:gd name="connsiteX25" fmla="*/ 1221963 w 1870330"/>
              <a:gd name="connsiteY25" fmla="*/ 1309033 h 1845296"/>
              <a:gd name="connsiteX26" fmla="*/ 1221963 w 1870330"/>
              <a:gd name="connsiteY26" fmla="*/ 1084434 h 1845296"/>
              <a:gd name="connsiteX27" fmla="*/ 1298163 w 1870330"/>
              <a:gd name="connsiteY27" fmla="*/ 1084434 h 1845296"/>
              <a:gd name="connsiteX28" fmla="*/ 1298163 w 1870330"/>
              <a:gd name="connsiteY28" fmla="*/ 1009662 h 1845296"/>
              <a:gd name="connsiteX29" fmla="*/ 1221963 w 1870330"/>
              <a:gd name="connsiteY29" fmla="*/ 1009662 h 1845296"/>
              <a:gd name="connsiteX30" fmla="*/ 1221963 w 1870330"/>
              <a:gd name="connsiteY30" fmla="*/ 822496 h 1845296"/>
              <a:gd name="connsiteX31" fmla="*/ 1298163 w 1870330"/>
              <a:gd name="connsiteY31" fmla="*/ 822496 h 1845296"/>
              <a:gd name="connsiteX32" fmla="*/ 1298163 w 1870330"/>
              <a:gd name="connsiteY32" fmla="*/ 747725 h 1845296"/>
              <a:gd name="connsiteX33" fmla="*/ 1221963 w 1870330"/>
              <a:gd name="connsiteY33" fmla="*/ 747725 h 1845296"/>
              <a:gd name="connsiteX34" fmla="*/ 1221963 w 1870330"/>
              <a:gd name="connsiteY34" fmla="*/ 560654 h 1845296"/>
              <a:gd name="connsiteX35" fmla="*/ 1298163 w 1870330"/>
              <a:gd name="connsiteY35" fmla="*/ 560654 h 1845296"/>
              <a:gd name="connsiteX36" fmla="*/ 1298163 w 1870330"/>
              <a:gd name="connsiteY36" fmla="*/ 485883 h 1845296"/>
              <a:gd name="connsiteX37" fmla="*/ 1221963 w 1870330"/>
              <a:gd name="connsiteY37" fmla="*/ 485883 h 1845296"/>
              <a:gd name="connsiteX38" fmla="*/ 1054227 w 1870330"/>
              <a:gd name="connsiteY38" fmla="*/ 393 h 1845296"/>
              <a:gd name="connsiteX39" fmla="*/ 1054132 w 1870330"/>
              <a:gd name="connsiteY39" fmla="*/ 869 h 1845296"/>
              <a:gd name="connsiteX40" fmla="*/ 1083754 w 1870330"/>
              <a:gd name="connsiteY40" fmla="*/ 7727 h 1845296"/>
              <a:gd name="connsiteX41" fmla="*/ 1097470 w 1870330"/>
              <a:gd name="connsiteY41" fmla="*/ 36302 h 1845296"/>
              <a:gd name="connsiteX42" fmla="*/ 1097470 w 1870330"/>
              <a:gd name="connsiteY42" fmla="*/ 1808714 h 1845296"/>
              <a:gd name="connsiteX43" fmla="*/ 1083754 w 1870330"/>
              <a:gd name="connsiteY43" fmla="*/ 1837289 h 1845296"/>
              <a:gd name="connsiteX44" fmla="*/ 1060895 w 1870330"/>
              <a:gd name="connsiteY44" fmla="*/ 1845290 h 1845296"/>
              <a:gd name="connsiteX45" fmla="*/ 1053941 w 1870330"/>
              <a:gd name="connsiteY45" fmla="*/ 1844148 h 1845296"/>
              <a:gd name="connsiteX46" fmla="*/ 29623 w 1870330"/>
              <a:gd name="connsiteY46" fmla="*/ 1647932 h 1845296"/>
              <a:gd name="connsiteX47" fmla="*/ 0 w 1870330"/>
              <a:gd name="connsiteY47" fmla="*/ 1611071 h 1845296"/>
              <a:gd name="connsiteX48" fmla="*/ 0 w 1870330"/>
              <a:gd name="connsiteY48" fmla="*/ 233375 h 1845296"/>
              <a:gd name="connsiteX49" fmla="*/ 29813 w 1870330"/>
              <a:gd name="connsiteY49" fmla="*/ 196513 h 1845296"/>
            </a:gdLst>
            <a:ahLst/>
            <a:cxnLst/>
            <a:rect l="l" t="t" r="r" b="b"/>
            <a:pathLst>
              <a:path w="1870330" h="1845296">
                <a:moveTo>
                  <a:pt x="1371696" y="1296270"/>
                </a:moveTo>
                <a:lnTo>
                  <a:pt x="1371696" y="1371136"/>
                </a:lnTo>
                <a:lnTo>
                  <a:pt x="1671448" y="1371136"/>
                </a:lnTo>
                <a:lnTo>
                  <a:pt x="1671448" y="1296270"/>
                </a:lnTo>
                <a:close/>
                <a:moveTo>
                  <a:pt x="1371696" y="996899"/>
                </a:moveTo>
                <a:lnTo>
                  <a:pt x="1371696" y="1071765"/>
                </a:lnTo>
                <a:lnTo>
                  <a:pt x="1671448" y="1071765"/>
                </a:lnTo>
                <a:lnTo>
                  <a:pt x="1671448" y="996899"/>
                </a:lnTo>
                <a:close/>
                <a:moveTo>
                  <a:pt x="1371696" y="747820"/>
                </a:moveTo>
                <a:lnTo>
                  <a:pt x="1371696" y="822401"/>
                </a:lnTo>
                <a:lnTo>
                  <a:pt x="1671448" y="822401"/>
                </a:lnTo>
                <a:lnTo>
                  <a:pt x="1671448" y="747820"/>
                </a:lnTo>
                <a:close/>
                <a:moveTo>
                  <a:pt x="1371696" y="473405"/>
                </a:moveTo>
                <a:lnTo>
                  <a:pt x="1371696" y="547986"/>
                </a:lnTo>
                <a:lnTo>
                  <a:pt x="1671448" y="547986"/>
                </a:lnTo>
                <a:lnTo>
                  <a:pt x="1671448" y="473405"/>
                </a:lnTo>
                <a:close/>
                <a:moveTo>
                  <a:pt x="1221963" y="224040"/>
                </a:moveTo>
                <a:lnTo>
                  <a:pt x="1794130" y="224040"/>
                </a:lnTo>
                <a:cubicBezTo>
                  <a:pt x="1835792" y="223723"/>
                  <a:pt x="1869863" y="257155"/>
                  <a:pt x="1870330" y="298811"/>
                </a:cubicBezTo>
                <a:lnTo>
                  <a:pt x="1870330" y="1570971"/>
                </a:lnTo>
                <a:cubicBezTo>
                  <a:pt x="1869863" y="1612623"/>
                  <a:pt x="1835792" y="1646056"/>
                  <a:pt x="1794130" y="1645742"/>
                </a:cubicBezTo>
                <a:lnTo>
                  <a:pt x="1221963" y="1645742"/>
                </a:lnTo>
                <a:lnTo>
                  <a:pt x="1221963" y="1383804"/>
                </a:lnTo>
                <a:lnTo>
                  <a:pt x="1298163" y="1383804"/>
                </a:lnTo>
                <a:lnTo>
                  <a:pt x="1298163" y="1309033"/>
                </a:lnTo>
                <a:lnTo>
                  <a:pt x="1221963" y="1309033"/>
                </a:lnTo>
                <a:lnTo>
                  <a:pt x="1221963" y="1084434"/>
                </a:lnTo>
                <a:lnTo>
                  <a:pt x="1298163" y="1084434"/>
                </a:lnTo>
                <a:lnTo>
                  <a:pt x="1298163" y="1009662"/>
                </a:lnTo>
                <a:lnTo>
                  <a:pt x="1221963" y="1009662"/>
                </a:lnTo>
                <a:lnTo>
                  <a:pt x="1221963" y="822496"/>
                </a:lnTo>
                <a:lnTo>
                  <a:pt x="1298163" y="822496"/>
                </a:lnTo>
                <a:lnTo>
                  <a:pt x="1298163" y="747725"/>
                </a:lnTo>
                <a:lnTo>
                  <a:pt x="1221963" y="747725"/>
                </a:lnTo>
                <a:lnTo>
                  <a:pt x="1221963" y="560654"/>
                </a:lnTo>
                <a:lnTo>
                  <a:pt x="1298163" y="560654"/>
                </a:lnTo>
                <a:lnTo>
                  <a:pt x="1298163" y="485883"/>
                </a:lnTo>
                <a:lnTo>
                  <a:pt x="1221963" y="485883"/>
                </a:lnTo>
                <a:close/>
                <a:moveTo>
                  <a:pt x="1054227" y="393"/>
                </a:moveTo>
                <a:lnTo>
                  <a:pt x="1054132" y="869"/>
                </a:lnTo>
                <a:cubicBezTo>
                  <a:pt x="1064533" y="-1498"/>
                  <a:pt x="1075449" y="1029"/>
                  <a:pt x="1083754" y="7727"/>
                </a:cubicBezTo>
                <a:cubicBezTo>
                  <a:pt x="1092260" y="14808"/>
                  <a:pt x="1097261" y="25237"/>
                  <a:pt x="1097470" y="36302"/>
                </a:cubicBezTo>
                <a:lnTo>
                  <a:pt x="1097470" y="1808714"/>
                </a:lnTo>
                <a:cubicBezTo>
                  <a:pt x="1097271" y="1819783"/>
                  <a:pt x="1092260" y="1830212"/>
                  <a:pt x="1083754" y="1837289"/>
                </a:cubicBezTo>
                <a:cubicBezTo>
                  <a:pt x="1077344" y="1842614"/>
                  <a:pt x="1069229" y="1845452"/>
                  <a:pt x="1060895" y="1845290"/>
                </a:cubicBezTo>
                <a:cubicBezTo>
                  <a:pt x="1058551" y="1845100"/>
                  <a:pt x="1056227" y="1844719"/>
                  <a:pt x="1053941" y="1844148"/>
                </a:cubicBezTo>
                <a:lnTo>
                  <a:pt x="29623" y="1647932"/>
                </a:lnTo>
                <a:cubicBezTo>
                  <a:pt x="12259" y="1644227"/>
                  <a:pt x="-124" y="1628825"/>
                  <a:pt x="0" y="1611071"/>
                </a:cubicBezTo>
                <a:lnTo>
                  <a:pt x="0" y="233375"/>
                </a:lnTo>
                <a:cubicBezTo>
                  <a:pt x="-105" y="215558"/>
                  <a:pt x="12373" y="200139"/>
                  <a:pt x="29813" y="196513"/>
                </a:cubicBezTo>
                <a:close/>
              </a:path>
            </a:pathLst>
          </a:custGeom>
          <a:solidFill>
            <a:schemeClr val="accent1"/>
          </a:solidFill>
          <a:ln w="9525" cap="flat">
            <a:noFill/>
            <a:miter/>
          </a:ln>
        </p:spPr>
        <p:txBody>
          <a:bodyPr vert="horz" wrap="square" lIns="91440" tIns="45720" rIns="91440" bIns="45720" rtlCol="0" anchor="ctr"/>
          <a:lstStyle/>
          <a:p>
            <a:pPr algn="r">
              <a:lnSpc>
                <a:spcPct val="110000"/>
              </a:lnSpc>
            </a:pPr>
            <a:endParaRPr kumimoji="1" lang="zh-CN" altLang="en-US"/>
          </a:p>
        </p:txBody>
      </p:sp>
      <p:sp>
        <p:nvSpPr>
          <p:cNvPr id="12" name="标题 1"/>
          <p:cNvSpPr txBox="1"/>
          <p:nvPr/>
        </p:nvSpPr>
        <p:spPr>
          <a:xfrm>
            <a:off x="1303361" y="1747522"/>
            <a:ext cx="4619187" cy="1012095"/>
          </a:xfrm>
          <a:prstGeom prst="rect">
            <a:avLst/>
          </a:prstGeom>
          <a:noFill/>
          <a:ln cap="sq">
            <a:noFill/>
          </a:ln>
        </p:spPr>
        <p:txBody>
          <a:bodyPr vert="horz" wrap="square" lIns="0" tIns="0" rIns="0" bIns="0" rtlCol="0" anchor="t"/>
          <a:lstStyle/>
          <a:p>
            <a:pPr algn="r">
              <a:lnSpc>
                <a:spcPct val="13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公司分立是指一个公司依照法定程序分为两个或者两个以上公司的法律行为</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3" name="标题 1"/>
          <p:cNvSpPr txBox="1"/>
          <p:nvPr/>
        </p:nvSpPr>
        <p:spPr>
          <a:xfrm>
            <a:off x="1303361" y="1114969"/>
            <a:ext cx="4619187" cy="539160"/>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公司分立的形式</a:t>
            </a:r>
            <a:endParaRPr kumimoji="1" lang="zh-CN" altLang="en-US"/>
          </a:p>
        </p:txBody>
      </p:sp>
      <p:sp>
        <p:nvSpPr>
          <p:cNvPr id="14" name="标题 1"/>
          <p:cNvSpPr txBox="1"/>
          <p:nvPr/>
        </p:nvSpPr>
        <p:spPr>
          <a:xfrm>
            <a:off x="2762054" y="3485563"/>
            <a:ext cx="2746133" cy="1012095"/>
          </a:xfrm>
          <a:prstGeom prst="rect">
            <a:avLst/>
          </a:prstGeom>
          <a:noFill/>
          <a:ln cap="sq">
            <a:noFill/>
          </a:ln>
        </p:spPr>
        <p:txBody>
          <a:bodyPr vert="horz" wrap="square" lIns="0" tIns="0" rIns="0" bIns="0" rtlCol="0" anchor="t"/>
          <a:lstStyle/>
          <a:p>
            <a:pPr marL="342900" indent="-342900">
              <a:lnSpc>
                <a:spcPct val="130000"/>
              </a:lnSpc>
              <a:buFont typeface="+mj-lt"/>
              <a:buAutoNum type="arabicPeriod"/>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编制资产负债表及财产清单</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通知债权人</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依法进行登记</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5" name="标题 1"/>
          <p:cNvSpPr txBox="1"/>
          <p:nvPr/>
        </p:nvSpPr>
        <p:spPr>
          <a:xfrm>
            <a:off x="889000" y="2853010"/>
            <a:ext cx="4619187" cy="539160"/>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公司分立的程序</a:t>
            </a:r>
            <a:endParaRPr kumimoji="1" lang="zh-CN" altLang="en-US"/>
          </a:p>
        </p:txBody>
      </p:sp>
      <p:sp>
        <p:nvSpPr>
          <p:cNvPr id="16" name="标题 1"/>
          <p:cNvSpPr txBox="1"/>
          <p:nvPr/>
        </p:nvSpPr>
        <p:spPr>
          <a:xfrm>
            <a:off x="1337239" y="5223605"/>
            <a:ext cx="4619187" cy="1012095"/>
          </a:xfrm>
          <a:prstGeom prst="rect">
            <a:avLst/>
          </a:prstGeom>
          <a:noFill/>
          <a:ln cap="sq">
            <a:noFill/>
          </a:ln>
        </p:spPr>
        <p:txBody>
          <a:bodyPr vert="horz" wrap="square" lIns="0" tIns="0" rIns="0" bIns="0" rtlCol="0" anchor="t"/>
          <a:lstStyle/>
          <a:p>
            <a:pPr algn="r">
              <a:lnSpc>
                <a:spcPct val="13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公司分立前的债务由分立后的公司承担连带责任</a:t>
            </a:r>
            <a:r>
              <a:rPr kumimoji="1" lang="en-US" altLang="zh-CN" sz="14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7" name="标题 1"/>
          <p:cNvSpPr txBox="1"/>
          <p:nvPr/>
        </p:nvSpPr>
        <p:spPr>
          <a:xfrm>
            <a:off x="1337239" y="4591051"/>
            <a:ext cx="4619187" cy="539160"/>
          </a:xfrm>
          <a:prstGeom prst="rect">
            <a:avLst/>
          </a:prstGeom>
          <a:noFill/>
          <a:ln cap="sq">
            <a:noFill/>
          </a:ln>
        </p:spPr>
        <p:txBody>
          <a:bodyPr vert="horz" wrap="square" lIns="0" tIns="0" rIns="0" bIns="0" rtlCol="0" anchor="b"/>
          <a:lstStyle/>
          <a:p>
            <a:pPr algn="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公司分立前的债务</a:t>
            </a:r>
            <a:endParaRPr kumimoji="1" lang="zh-CN" altLang="en-US"/>
          </a:p>
        </p:txBody>
      </p:sp>
      <p:sp>
        <p:nvSpPr>
          <p:cNvPr id="18"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公司的分立</a:t>
            </a:r>
            <a:endParaRPr kumimoji="1" lang="zh-CN" altLang="en-US" dirty="0"/>
          </a:p>
        </p:txBody>
      </p:sp>
      <p:sp>
        <p:nvSpPr>
          <p:cNvPr id="19"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0"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708086" y="2871443"/>
            <a:ext cx="4341013" cy="3110042"/>
          </a:xfrm>
          <a:prstGeom prst="rect">
            <a:avLst/>
          </a:prstGeom>
          <a:noFill/>
          <a:ln>
            <a:noFill/>
          </a:ln>
        </p:spPr>
        <p:txBody>
          <a:bodyPr vert="horz" wrap="square" lIns="91440" tIns="45720" rIns="91440" bIns="45720" rtlCol="0" anchor="t"/>
          <a:lstStyle/>
          <a:p>
            <a:pPr marL="342900" indent="-342900" algn="l">
              <a:lnSpc>
                <a:spcPct val="150000"/>
              </a:lnSpc>
              <a:buFont typeface="+mj-lt"/>
              <a:buAutoNum type="arabicPeriod"/>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有限责任公司增加注册资本时，股东在同等条件下有权优先按照实缴的出资比例认缴出资</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spcBef>
                <a:spcPts val="600"/>
              </a:spcBef>
              <a:buFont typeface="+mj-lt"/>
              <a:buAutoNum type="arabicPeriod"/>
            </a:pPr>
            <a:r>
              <a:rPr kumimoji="1" lang="en-US" altLang="zh-CN" sz="14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股份有限公司为增加注册资本发行新股时</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，股东不享有优先认购权，公司章程另有规定或者股东会决议决定股东享有优先认购权的除外</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4" name="标题 1"/>
          <p:cNvSpPr txBox="1"/>
          <p:nvPr/>
        </p:nvSpPr>
        <p:spPr>
          <a:xfrm>
            <a:off x="1708086" y="1987336"/>
            <a:ext cx="4341013" cy="825708"/>
          </a:xfrm>
          <a:prstGeom prst="rect">
            <a:avLst/>
          </a:prstGeom>
          <a:noFill/>
          <a:ln>
            <a:noFill/>
          </a:ln>
        </p:spPr>
        <p:txBody>
          <a:bodyPr vert="horz" wrap="square" lIns="91440" tIns="45720" rIns="91440" bIns="45720" rtlCol="0" anchor="b"/>
          <a:lstStyle/>
          <a:p>
            <a:pPr algn="l">
              <a:lnSpc>
                <a:spcPct val="11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增加注册资本</a:t>
            </a:r>
            <a:endParaRPr kumimoji="1" lang="zh-CN" altLang="en-US"/>
          </a:p>
        </p:txBody>
      </p:sp>
      <p:sp>
        <p:nvSpPr>
          <p:cNvPr id="5" name="标题 1"/>
          <p:cNvSpPr txBox="1"/>
          <p:nvPr/>
        </p:nvSpPr>
        <p:spPr>
          <a:xfrm>
            <a:off x="7177886" y="2865308"/>
            <a:ext cx="4341013" cy="3110042"/>
          </a:xfrm>
          <a:prstGeom prst="rect">
            <a:avLst/>
          </a:prstGeom>
          <a:noFill/>
          <a:ln>
            <a:noFill/>
          </a:ln>
        </p:spPr>
        <p:txBody>
          <a:bodyPr vert="horz" wrap="square" lIns="91440" tIns="45720" rIns="91440" bIns="45720" rtlCol="0" anchor="t"/>
          <a:lstStyle/>
          <a:p>
            <a:pPr marL="342900" indent="-342900" algn="l">
              <a:lnSpc>
                <a:spcPct val="150000"/>
              </a:lnSpc>
              <a:spcBef>
                <a:spcPts val="600"/>
              </a:spcBef>
              <a:buFont typeface="+mj-lt"/>
              <a:buAutoNum type="arabicPeriod"/>
            </a:pP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公司减少注册资本，应当编制资产负债表及财产清单。公司应当自股东会做出减少注册资本决议之日起10日内通知债权人，并于30日内在报纸上或者国家企业信用信息公示系统公告</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spcBef>
                <a:spcPts val="600"/>
              </a:spcBef>
              <a:buFont typeface="+mj-lt"/>
              <a:buAutoNum type="arabicPeriod"/>
            </a:pP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债权人自接到通知之日起</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30日内，未接到通知的自公告之日起45日内，有权要求公司清偿债务或者提供相应的担保</a:t>
            </a:r>
            <a:r>
              <a:rPr kumimoji="1" lang="en-US" altLang="zh-CN" sz="1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6" name="标题 1"/>
          <p:cNvSpPr txBox="1"/>
          <p:nvPr/>
        </p:nvSpPr>
        <p:spPr>
          <a:xfrm>
            <a:off x="7177885" y="1981201"/>
            <a:ext cx="4341013" cy="825708"/>
          </a:xfrm>
          <a:prstGeom prst="rect">
            <a:avLst/>
          </a:prstGeom>
          <a:noFill/>
          <a:ln>
            <a:noFill/>
          </a:ln>
        </p:spPr>
        <p:txBody>
          <a:bodyPr vert="horz" wrap="square" lIns="91440" tIns="45720" rIns="91440" bIns="45720" rtlCol="0" anchor="b"/>
          <a:lstStyle/>
          <a:p>
            <a:pPr algn="l">
              <a:lnSpc>
                <a:spcPct val="110000"/>
              </a:lnSpc>
            </a:pPr>
            <a:r>
              <a:rPr kumimoji="1" lang="en-US" altLang="zh-CN" sz="16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减少注册资本</a:t>
            </a:r>
            <a:endParaRPr kumimoji="1" lang="zh-CN" altLang="en-US"/>
          </a:p>
        </p:txBody>
      </p:sp>
      <p:sp>
        <p:nvSpPr>
          <p:cNvPr id="7" name="标题 1"/>
          <p:cNvSpPr txBox="1"/>
          <p:nvPr/>
        </p:nvSpPr>
        <p:spPr>
          <a:xfrm rot="18812611">
            <a:off x="820965" y="2475035"/>
            <a:ext cx="686901" cy="686901"/>
          </a:xfrm>
          <a:prstGeom prst="roundRect">
            <a:avLst>
              <a:gd name="adj" fmla="val 1519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79895" y="2618605"/>
            <a:ext cx="369041" cy="399761"/>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rot="18812611">
            <a:off x="6278099" y="2475035"/>
            <a:ext cx="686901" cy="686901"/>
          </a:xfrm>
          <a:prstGeom prst="roundRect">
            <a:avLst>
              <a:gd name="adj" fmla="val 1519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6433233" y="2647754"/>
            <a:ext cx="376633" cy="341462"/>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r>
              <a:rPr kumimoji="1" lang="zh-CN" altLang="en-US" sz="32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公司注册资本的增减</a:t>
            </a:r>
            <a:endParaRPr kumimoji="1" lang="zh-CN" altLang="en-US" dirty="0"/>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线条 1"/>
          <p:cNvCxnSpPr/>
          <p:nvPr/>
        </p:nvCxnSpPr>
        <p:spPr>
          <a:xfrm>
            <a:off x="696000" y="1021266"/>
            <a:ext cx="10800000" cy="0"/>
          </a:xfrm>
          <a:prstGeom prst="line">
            <a:avLst/>
          </a:prstGeom>
          <a:noFill/>
          <a:ln w="12700" cap="sq">
            <a:gradFill>
              <a:gsLst>
                <a:gs pos="0">
                  <a:schemeClr val="accent1"/>
                </a:gs>
                <a:gs pos="80000">
                  <a:schemeClr val="bg1"/>
                </a:gs>
              </a:gsLst>
              <a:lin ang="0" scaled="0"/>
            </a:gradFill>
            <a:prstDash val="solid"/>
            <a:miter/>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2568273"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3649995" y="4981443"/>
            <a:ext cx="2568273" cy="643467"/>
          </a:xfrm>
          <a:prstGeom prst="round2SameRect">
            <a:avLst>
              <a:gd name="adj1" fmla="val 33121"/>
              <a:gd name="adj2" fmla="val 0"/>
            </a:avLst>
          </a:prstGeom>
          <a:gradFill>
            <a:gsLst>
              <a:gs pos="0">
                <a:schemeClr val="accent2">
                  <a:lumMod val="20000"/>
                  <a:lumOff val="80000"/>
                </a:schemeClr>
              </a:gs>
              <a:gs pos="100000">
                <a:schemeClr val="accent2">
                  <a:lumMod val="60000"/>
                  <a:lumOff val="40000"/>
                </a:schemeClr>
              </a:gs>
            </a:gsLst>
            <a:lin ang="5400000" scaled="0"/>
          </a:gradFill>
          <a:ln w="12700" cap="sq">
            <a:solidFill>
              <a:schemeClr val="accent2">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3649998"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2">
                  <a:lumMod val="60000"/>
                  <a:lumOff val="40000"/>
                </a:schemeClr>
              </a:gs>
              <a:gs pos="75000">
                <a:schemeClr val="accent2"/>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36216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2">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8" y="5048897"/>
            <a:ext cx="1354184" cy="511187"/>
          </a:xfrm>
          <a:prstGeom prst="rect">
            <a:avLst/>
          </a:prstGeom>
          <a:noFill/>
          <a:ln>
            <a:noFill/>
          </a:ln>
        </p:spPr>
        <p:txBody>
          <a:bodyPr vert="horz" wrap="square" lIns="0" tIns="0" rIns="0" bIns="0" rtlCol="0" anchor="t"/>
          <a:lstStyle/>
          <a:p>
            <a:pPr algn="ctr">
              <a:lnSpc>
                <a:spcPct val="130000"/>
              </a:lnSpc>
            </a:pPr>
            <a:r>
              <a:rPr kumimoji="1" lang="en-US" altLang="zh-CN" sz="2800">
                <a:ln w="635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汇报人</a:t>
            </a:r>
            <a:endParaRPr kumimoji="1" lang="zh-CN" altLang="en-US"/>
          </a:p>
        </p:txBody>
      </p:sp>
      <p:sp>
        <p:nvSpPr>
          <p:cNvPr id="13" name="标题 1"/>
          <p:cNvSpPr txBox="1"/>
          <p:nvPr/>
        </p:nvSpPr>
        <p:spPr>
          <a:xfrm>
            <a:off x="3649995" y="5033703"/>
            <a:ext cx="1238303" cy="526381"/>
          </a:xfrm>
          <a:prstGeom prst="rect">
            <a:avLst/>
          </a:prstGeom>
          <a:noFill/>
          <a:ln>
            <a:noFill/>
          </a:ln>
        </p:spPr>
        <p:txBody>
          <a:bodyPr vert="horz" wrap="square" lIns="0" tIns="0" rIns="0" bIns="0" rtlCol="0" anchor="t"/>
          <a:lstStyle/>
          <a:p>
            <a:pPr algn="ctr">
              <a:lnSpc>
                <a:spcPct val="130000"/>
              </a:lnSpc>
            </a:pPr>
            <a:r>
              <a:rPr kumimoji="1" lang="en-US" altLang="zh-CN" sz="2800">
                <a:ln w="635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时间</a:t>
            </a: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总结</a:t>
            </a:r>
            <a:endParaRPr kumimoji="1" lang="zh-CN" altLang="en-US"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0"/>
            <a:ext cx="12192000" cy="6858000"/>
          </a:xfrm>
          <a:prstGeom prst="rect">
            <a:avLst/>
          </a:prstGeom>
          <a:gradFill>
            <a:gsLst>
              <a:gs pos="0">
                <a:schemeClr val="bg1"/>
              </a:gs>
              <a:gs pos="100000">
                <a:schemeClr val="accent1">
                  <a:lumMod val="20000"/>
                  <a:lumOff val="80000"/>
                </a:schemeClr>
              </a:gs>
            </a:gsLst>
            <a:lin ang="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1782118" y="4107415"/>
            <a:ext cx="15756236" cy="3003699"/>
          </a:xfrm>
          <a:prstGeom prst="roundRect">
            <a:avLst>
              <a:gd name="adj" fmla="val 8958"/>
            </a:avLst>
          </a:prstGeom>
          <a:solidFill>
            <a:schemeClr val="accent2">
              <a:alpha val="20000"/>
            </a:schemeClr>
          </a:solidFill>
          <a:ln w="25400" cap="sq">
            <a:solidFill>
              <a:schemeClr val="tx1">
                <a:lumMod val="65000"/>
                <a:lumOff val="3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235526"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6" name="标题 1"/>
          <p:cNvSpPr txBox="1"/>
          <p:nvPr/>
        </p:nvSpPr>
        <p:spPr>
          <a:xfrm>
            <a:off x="1829819" y="2780763"/>
            <a:ext cx="1243581"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dirty="0" smtClean="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05</a:t>
            </a:r>
            <a:endParaRPr kumimoji="1" lang="zh-CN" altLang="en-US" dirty="0"/>
          </a:p>
        </p:txBody>
      </p:sp>
      <p:cxnSp>
        <p:nvCxnSpPr>
          <p:cNvPr id="7" name="线条 1"/>
          <p:cNvCxnSpPr/>
          <p:nvPr/>
        </p:nvCxnSpPr>
        <p:spPr>
          <a:xfrm>
            <a:off x="2202424" y="3849797"/>
            <a:ext cx="396448" cy="0"/>
          </a:xfrm>
          <a:prstGeom prst="line">
            <a:avLst/>
          </a:prstGeom>
          <a:noFill/>
          <a:ln w="38100" cap="rnd">
            <a:solidFill>
              <a:schemeClr val="accent1"/>
            </a:solidFill>
            <a:round/>
          </a:ln>
        </p:spPr>
      </p:cxnSp>
      <p:sp>
        <p:nvSpPr>
          <p:cNvPr id="8" name="标题 1"/>
          <p:cNvSpPr txBox="1"/>
          <p:nvPr/>
        </p:nvSpPr>
        <p:spPr>
          <a:xfrm>
            <a:off x="2256373" y="5296639"/>
            <a:ext cx="288551" cy="288551"/>
          </a:xfrm>
          <a:prstGeom prst="ellipse">
            <a:avLst/>
          </a:prstGeom>
          <a:solidFill>
            <a:schemeClr val="accent2"/>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9" name="线条 1"/>
          <p:cNvCxnSpPr/>
          <p:nvPr/>
        </p:nvCxnSpPr>
        <p:spPr>
          <a:xfrm>
            <a:off x="2365964" y="5372716"/>
            <a:ext cx="67865" cy="67866"/>
          </a:xfrm>
          <a:prstGeom prst="line">
            <a:avLst/>
          </a:prstGeom>
          <a:noFill/>
          <a:ln w="22225" cap="rnd">
            <a:solidFill>
              <a:schemeClr val="bg1"/>
            </a:solidFill>
            <a:round/>
          </a:ln>
        </p:spPr>
      </p:cxnSp>
      <p:cxnSp>
        <p:nvCxnSpPr>
          <p:cNvPr id="10" name="线条 1"/>
          <p:cNvCxnSpPr/>
          <p:nvPr/>
        </p:nvCxnSpPr>
        <p:spPr>
          <a:xfrm flipV="1">
            <a:off x="2367468" y="5441246"/>
            <a:ext cx="67865" cy="67866"/>
          </a:xfrm>
          <a:prstGeom prst="line">
            <a:avLst/>
          </a:prstGeom>
          <a:noFill/>
          <a:ln w="22225" cap="rnd">
            <a:solidFill>
              <a:schemeClr val="bg1"/>
            </a:solidFill>
            <a:round/>
          </a:ln>
        </p:spPr>
      </p:cxnSp>
      <p:sp>
        <p:nvSpPr>
          <p:cNvPr id="11" name="标题 1"/>
          <p:cNvSpPr txBox="1"/>
          <p:nvPr/>
        </p:nvSpPr>
        <p:spPr>
          <a:xfrm>
            <a:off x="3757450"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4275600" y="2780763"/>
            <a:ext cx="1293944"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dirty="0" smtClean="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06</a:t>
            </a:r>
            <a:endParaRPr kumimoji="1" lang="zh-CN" altLang="en-US" dirty="0"/>
          </a:p>
        </p:txBody>
      </p:sp>
      <p:cxnSp>
        <p:nvCxnSpPr>
          <p:cNvPr id="13" name="线条 1"/>
          <p:cNvCxnSpPr/>
          <p:nvPr/>
        </p:nvCxnSpPr>
        <p:spPr>
          <a:xfrm>
            <a:off x="4724348" y="3849797"/>
            <a:ext cx="396448" cy="0"/>
          </a:xfrm>
          <a:prstGeom prst="line">
            <a:avLst/>
          </a:prstGeom>
          <a:noFill/>
          <a:ln w="38100" cap="rnd">
            <a:solidFill>
              <a:schemeClr val="accent1"/>
            </a:solidFill>
            <a:round/>
          </a:ln>
        </p:spPr>
      </p:cxnSp>
      <p:sp>
        <p:nvSpPr>
          <p:cNvPr id="14" name="标题 1"/>
          <p:cNvSpPr txBox="1"/>
          <p:nvPr/>
        </p:nvSpPr>
        <p:spPr>
          <a:xfrm>
            <a:off x="4778297" y="5296639"/>
            <a:ext cx="288551" cy="288551"/>
          </a:xfrm>
          <a:prstGeom prst="ellipse">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15" name="线条 1"/>
          <p:cNvCxnSpPr/>
          <p:nvPr/>
        </p:nvCxnSpPr>
        <p:spPr>
          <a:xfrm>
            <a:off x="4887888" y="5372716"/>
            <a:ext cx="67865" cy="67866"/>
          </a:xfrm>
          <a:prstGeom prst="line">
            <a:avLst/>
          </a:prstGeom>
          <a:noFill/>
          <a:ln w="22225" cap="rnd">
            <a:solidFill>
              <a:schemeClr val="bg1"/>
            </a:solidFill>
            <a:round/>
          </a:ln>
        </p:spPr>
      </p:cxnSp>
      <p:cxnSp>
        <p:nvCxnSpPr>
          <p:cNvPr id="16" name="线条 1"/>
          <p:cNvCxnSpPr/>
          <p:nvPr/>
        </p:nvCxnSpPr>
        <p:spPr>
          <a:xfrm flipV="1">
            <a:off x="4889392" y="5441246"/>
            <a:ext cx="67865" cy="67866"/>
          </a:xfrm>
          <a:prstGeom prst="line">
            <a:avLst/>
          </a:prstGeom>
          <a:noFill/>
          <a:ln w="22225" cap="rnd">
            <a:solidFill>
              <a:schemeClr val="bg1"/>
            </a:solidFill>
            <a:round/>
          </a:ln>
        </p:spPr>
      </p:cxnSp>
      <p:sp>
        <p:nvSpPr>
          <p:cNvPr id="17" name="标题 1"/>
          <p:cNvSpPr txBox="1"/>
          <p:nvPr/>
        </p:nvSpPr>
        <p:spPr>
          <a:xfrm>
            <a:off x="6279374"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6797524" y="2780763"/>
            <a:ext cx="1293944"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dirty="0" smtClean="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07</a:t>
            </a:r>
            <a:endParaRPr kumimoji="1" lang="zh-CN" altLang="en-US" dirty="0"/>
          </a:p>
        </p:txBody>
      </p:sp>
      <p:cxnSp>
        <p:nvCxnSpPr>
          <p:cNvPr id="19" name="线条 1"/>
          <p:cNvCxnSpPr/>
          <p:nvPr/>
        </p:nvCxnSpPr>
        <p:spPr>
          <a:xfrm>
            <a:off x="7246272" y="3849797"/>
            <a:ext cx="396448" cy="0"/>
          </a:xfrm>
          <a:prstGeom prst="line">
            <a:avLst/>
          </a:prstGeom>
          <a:noFill/>
          <a:ln w="38100" cap="rnd">
            <a:solidFill>
              <a:schemeClr val="accent1"/>
            </a:solidFill>
            <a:round/>
          </a:ln>
        </p:spPr>
      </p:cxnSp>
      <p:sp>
        <p:nvSpPr>
          <p:cNvPr id="20" name="标题 1"/>
          <p:cNvSpPr txBox="1"/>
          <p:nvPr/>
        </p:nvSpPr>
        <p:spPr>
          <a:xfrm>
            <a:off x="7300221" y="5296639"/>
            <a:ext cx="288551" cy="288551"/>
          </a:xfrm>
          <a:prstGeom prst="ellipse">
            <a:avLst/>
          </a:prstGeom>
          <a:solidFill>
            <a:schemeClr val="accent2"/>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21" name="线条 1"/>
          <p:cNvCxnSpPr/>
          <p:nvPr/>
        </p:nvCxnSpPr>
        <p:spPr>
          <a:xfrm>
            <a:off x="7409812" y="5372716"/>
            <a:ext cx="67865" cy="67866"/>
          </a:xfrm>
          <a:prstGeom prst="line">
            <a:avLst/>
          </a:prstGeom>
          <a:noFill/>
          <a:ln w="22225" cap="rnd">
            <a:solidFill>
              <a:schemeClr val="bg1"/>
            </a:solidFill>
            <a:round/>
          </a:ln>
        </p:spPr>
      </p:cxnSp>
      <p:cxnSp>
        <p:nvCxnSpPr>
          <p:cNvPr id="22" name="线条 1"/>
          <p:cNvCxnSpPr/>
          <p:nvPr/>
        </p:nvCxnSpPr>
        <p:spPr>
          <a:xfrm flipV="1">
            <a:off x="7411316" y="5441246"/>
            <a:ext cx="67865" cy="67866"/>
          </a:xfrm>
          <a:prstGeom prst="line">
            <a:avLst/>
          </a:prstGeom>
          <a:noFill/>
          <a:ln w="22225" cap="rnd">
            <a:solidFill>
              <a:schemeClr val="bg1"/>
            </a:solidFill>
            <a:round/>
          </a:ln>
        </p:spPr>
      </p:cxnSp>
      <p:sp>
        <p:nvSpPr>
          <p:cNvPr id="23" name="标题 1"/>
          <p:cNvSpPr txBox="1"/>
          <p:nvPr/>
        </p:nvSpPr>
        <p:spPr>
          <a:xfrm>
            <a:off x="8801299" y="2438401"/>
            <a:ext cx="2330245" cy="3334666"/>
          </a:xfrm>
          <a:prstGeom prst="roundRect">
            <a:avLst>
              <a:gd name="adj" fmla="val 7511"/>
            </a:avLst>
          </a:prstGeom>
          <a:solidFill>
            <a:schemeClr val="bg1"/>
          </a:solidFill>
          <a:ln w="25400" cap="sq">
            <a:solidFill>
              <a:schemeClr val="tx1">
                <a:lumMod val="65000"/>
                <a:lumOff val="35000"/>
              </a:schemeClr>
            </a:solid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325060" y="2780763"/>
            <a:ext cx="1282723" cy="992955"/>
          </a:xfrm>
          <a:prstGeom prst="rect">
            <a:avLst/>
          </a:prstGeom>
          <a:noFill/>
          <a:ln cap="sq">
            <a:noFill/>
          </a:ln>
        </p:spPr>
        <p:txBody>
          <a:bodyPr vert="horz" wrap="square" lIns="91440" tIns="45720" rIns="91440" bIns="45720" rtlCol="0" anchor="ctr"/>
          <a:lstStyle/>
          <a:p>
            <a:pPr algn="ctr">
              <a:lnSpc>
                <a:spcPct val="100000"/>
              </a:lnSpc>
            </a:pPr>
            <a:r>
              <a:rPr kumimoji="1" lang="en-US" altLang="zh-CN" sz="6000" smtClean="0">
                <a:ln w="6350">
                  <a:noFill/>
                </a:ln>
                <a:solidFill>
                  <a:srgbClr val="D9D9D9">
                    <a:alpha val="100000"/>
                  </a:srgbClr>
                </a:solidFill>
                <a:latin typeface="OPPOSans H" panose="00020600040101010101" charset="-122"/>
                <a:ea typeface="OPPOSans H" panose="00020600040101010101" charset="-122"/>
                <a:cs typeface="OPPOSans H" panose="00020600040101010101" charset="-122"/>
              </a:rPr>
              <a:t>08</a:t>
            </a:r>
            <a:endParaRPr kumimoji="1" lang="zh-CN" altLang="en-US" dirty="0"/>
          </a:p>
        </p:txBody>
      </p:sp>
      <p:sp>
        <p:nvSpPr>
          <p:cNvPr id="25" name="标题 1"/>
          <p:cNvSpPr txBox="1"/>
          <p:nvPr/>
        </p:nvSpPr>
        <p:spPr>
          <a:xfrm>
            <a:off x="8868421"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国家出资公司组织机构</a:t>
            </a:r>
            <a:endParaRPr kumimoji="1" lang="zh-CN" altLang="en-US"/>
          </a:p>
        </p:txBody>
      </p:sp>
      <p:cxnSp>
        <p:nvCxnSpPr>
          <p:cNvPr id="26" name="线条 1"/>
          <p:cNvCxnSpPr/>
          <p:nvPr/>
        </p:nvCxnSpPr>
        <p:spPr>
          <a:xfrm>
            <a:off x="9768197" y="3849797"/>
            <a:ext cx="396448" cy="0"/>
          </a:xfrm>
          <a:prstGeom prst="line">
            <a:avLst/>
          </a:prstGeom>
          <a:noFill/>
          <a:ln w="38100" cap="rnd">
            <a:solidFill>
              <a:schemeClr val="accent1"/>
            </a:solidFill>
            <a:round/>
          </a:ln>
        </p:spPr>
      </p:cxnSp>
      <p:sp>
        <p:nvSpPr>
          <p:cNvPr id="27" name="标题 1"/>
          <p:cNvSpPr txBox="1"/>
          <p:nvPr/>
        </p:nvSpPr>
        <p:spPr>
          <a:xfrm>
            <a:off x="9822146" y="5296639"/>
            <a:ext cx="288551" cy="288551"/>
          </a:xfrm>
          <a:prstGeom prst="ellipse">
            <a:avLst/>
          </a:prstGeom>
          <a:solidFill>
            <a:schemeClr val="accent1"/>
          </a:solidFill>
          <a:ln w="12700" cap="sq">
            <a:noFill/>
            <a:miter/>
          </a:ln>
          <a:effectLst/>
        </p:spPr>
        <p:txBody>
          <a:bodyPr vert="horz" wrap="square" lIns="91440" tIns="45720" rIns="91440" bIns="45720" rtlCol="0" anchor="ctr"/>
          <a:lstStyle/>
          <a:p>
            <a:pPr algn="ctr">
              <a:lnSpc>
                <a:spcPct val="100000"/>
              </a:lnSpc>
            </a:pPr>
            <a:endParaRPr kumimoji="1" lang="zh-CN" altLang="en-US"/>
          </a:p>
        </p:txBody>
      </p:sp>
      <p:cxnSp>
        <p:nvCxnSpPr>
          <p:cNvPr id="28" name="线条 1"/>
          <p:cNvCxnSpPr/>
          <p:nvPr/>
        </p:nvCxnSpPr>
        <p:spPr>
          <a:xfrm flipV="1">
            <a:off x="9933241" y="5441246"/>
            <a:ext cx="67865" cy="67866"/>
          </a:xfrm>
          <a:prstGeom prst="line">
            <a:avLst/>
          </a:prstGeom>
          <a:noFill/>
          <a:ln w="22225" cap="rnd">
            <a:solidFill>
              <a:schemeClr val="bg1"/>
            </a:solidFill>
            <a:round/>
          </a:ln>
        </p:spPr>
      </p:cxnSp>
      <p:sp>
        <p:nvSpPr>
          <p:cNvPr id="29" name="标题 1"/>
          <p:cNvSpPr txBox="1"/>
          <p:nvPr/>
        </p:nvSpPr>
        <p:spPr>
          <a:xfrm>
            <a:off x="2604509" y="939716"/>
            <a:ext cx="2436752" cy="523220"/>
          </a:xfrm>
          <a:prstGeom prst="rect">
            <a:avLst/>
          </a:prstGeom>
          <a:noFill/>
          <a:ln>
            <a:noFill/>
          </a:ln>
        </p:spPr>
        <p:txBody>
          <a:bodyPr vert="horz" wrap="square" lIns="91440" tIns="45720" rIns="91440" bIns="45720" rtlCol="0" anchor="t"/>
          <a:lstStyle/>
          <a:p>
            <a:pPr algn="l">
              <a:lnSpc>
                <a:spcPct val="100000"/>
              </a:lnSpc>
            </a:pPr>
            <a:r>
              <a:rPr kumimoji="1" lang="en-US" altLang="zh-CN" sz="2800">
                <a:ln w="12700">
                  <a:noFill/>
                </a:ln>
                <a:solidFill>
                  <a:srgbClr val="595959">
                    <a:alpha val="100000"/>
                  </a:srgbClr>
                </a:solidFill>
                <a:latin typeface="OPPOSans R" panose="00020600040101010101" charset="-122"/>
                <a:ea typeface="OPPOSans R" panose="00020600040101010101" charset="-122"/>
                <a:cs typeface="OPPOSans R" panose="00020600040101010101" charset="-122"/>
              </a:rPr>
              <a:t>CONTENTS</a:t>
            </a:r>
            <a:endParaRPr kumimoji="1" lang="zh-CN" altLang="en-US"/>
          </a:p>
        </p:txBody>
      </p:sp>
      <p:sp>
        <p:nvSpPr>
          <p:cNvPr id="30" name="标题 1"/>
          <p:cNvSpPr txBox="1"/>
          <p:nvPr/>
        </p:nvSpPr>
        <p:spPr>
          <a:xfrm>
            <a:off x="1012597" y="672562"/>
            <a:ext cx="2060803" cy="830997"/>
          </a:xfrm>
          <a:prstGeom prst="rect">
            <a:avLst/>
          </a:prstGeom>
          <a:noFill/>
          <a:ln>
            <a:noFill/>
          </a:ln>
        </p:spPr>
        <p:txBody>
          <a:bodyPr vert="horz" wrap="square" lIns="91440" tIns="45720" rIns="91440" bIns="45720" rtlCol="0" anchor="t"/>
          <a:lstStyle/>
          <a:p>
            <a:pPr algn="l">
              <a:lnSpc>
                <a:spcPct val="100000"/>
              </a:lnSpc>
            </a:pPr>
            <a:r>
              <a:rPr kumimoji="1" lang="en-US" altLang="zh-CN" sz="4800">
                <a:ln w="12700">
                  <a:noFill/>
                </a:ln>
                <a:solidFill>
                  <a:srgbClr val="262626">
                    <a:alpha val="100000"/>
                  </a:srgbClr>
                </a:solidFill>
                <a:latin typeface="OPPOSans H" panose="00020600040101010101" charset="-122"/>
                <a:ea typeface="OPPOSans H" panose="00020600040101010101" charset="-122"/>
                <a:cs typeface="OPPOSans H" panose="00020600040101010101" charset="-122"/>
              </a:rPr>
              <a:t>目录</a:t>
            </a:r>
            <a:endParaRPr kumimoji="1" lang="zh-CN" altLang="en-US"/>
          </a:p>
        </p:txBody>
      </p:sp>
      <p:sp>
        <p:nvSpPr>
          <p:cNvPr id="31" name="标题 1"/>
          <p:cNvSpPr txBox="1"/>
          <p:nvPr/>
        </p:nvSpPr>
        <p:spPr>
          <a:xfrm>
            <a:off x="6346496"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股份有限公司</a:t>
            </a:r>
            <a:endParaRPr kumimoji="1" lang="zh-CN" altLang="en-US"/>
          </a:p>
        </p:txBody>
      </p:sp>
      <p:sp>
        <p:nvSpPr>
          <p:cNvPr id="32" name="标题 1"/>
          <p:cNvSpPr txBox="1"/>
          <p:nvPr/>
        </p:nvSpPr>
        <p:spPr>
          <a:xfrm>
            <a:off x="3824572"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a:t>
            </a:r>
            <a:endParaRPr kumimoji="1" lang="zh-CN" altLang="en-US"/>
          </a:p>
        </p:txBody>
      </p:sp>
      <p:sp>
        <p:nvSpPr>
          <p:cNvPr id="33" name="标题 1"/>
          <p:cNvSpPr txBox="1"/>
          <p:nvPr/>
        </p:nvSpPr>
        <p:spPr>
          <a:xfrm>
            <a:off x="1302648" y="4061152"/>
            <a:ext cx="2196000" cy="1126977"/>
          </a:xfrm>
          <a:prstGeom prst="rect">
            <a:avLst/>
          </a:prstGeom>
          <a:noFill/>
          <a:ln>
            <a:noFill/>
          </a:ln>
        </p:spPr>
        <p:txBody>
          <a:bodyPr vert="horz" wrap="square" lIns="91440" tIns="45720" rIns="91440" bIns="45720" rtlCol="0" anchor="t"/>
          <a:lstStyle/>
          <a:p>
            <a:pPr algn="ctr">
              <a:lnSpc>
                <a:spcPct val="100000"/>
              </a:lnSpc>
            </a:pPr>
            <a:r>
              <a:rPr kumimoji="1" lang="en-US" altLang="zh-CN" sz="18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公司法概述</a:t>
            </a:r>
            <a:endParaRPr kumimoji="1" lang="zh-CN" altLang="en-US"/>
          </a:p>
        </p:txBody>
      </p:sp>
      <p:cxnSp>
        <p:nvCxnSpPr>
          <p:cNvPr id="34" name="线条 1"/>
          <p:cNvCxnSpPr/>
          <p:nvPr/>
        </p:nvCxnSpPr>
        <p:spPr>
          <a:xfrm>
            <a:off x="9931737" y="5372716"/>
            <a:ext cx="67865" cy="67866"/>
          </a:xfrm>
          <a:prstGeom prst="line">
            <a:avLst/>
          </a:prstGeom>
          <a:noFill/>
          <a:ln w="22225" cap="rnd">
            <a:solidFill>
              <a:schemeClr val="bg1"/>
            </a:solidFill>
            <a:roun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公司法概述</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63336" y="1849331"/>
            <a:ext cx="2497389" cy="1359887"/>
          </a:xfrm>
          <a:prstGeom prst="rect">
            <a:avLst/>
          </a:prstGeom>
          <a:noFill/>
          <a:ln>
            <a:noFill/>
          </a:ln>
        </p:spPr>
        <p:txBody>
          <a:bodyPr vert="horz" wrap="square" lIns="0" tIns="0" rIns="0" bIns="0" rtlCol="0" anchor="t"/>
          <a:lstStyle/>
          <a:p>
            <a:pPr algn="l">
              <a:lnSpc>
                <a:spcPct val="130000"/>
              </a:lnSpc>
            </a:pPr>
            <a:r>
              <a:rPr kumimoji="1" lang="zh-CN" altLang="en-US" sz="3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任务一</a:t>
            </a:r>
            <a:endParaRPr kumimoji="1" lang="zh-CN" altLang="en-US" sz="3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268925" y="2572070"/>
            <a:ext cx="1657794" cy="1657794"/>
          </a:xfrm>
          <a:prstGeom prst="arc">
            <a:avLst>
              <a:gd name="adj1" fmla="val 12611919"/>
              <a:gd name="adj2" fmla="val 21594316"/>
            </a:avLst>
          </a:prstGeom>
          <a:noFill/>
          <a:ln w="133350" cap="rnd">
            <a:solidFill>
              <a:schemeClr val="accent1"/>
            </a:solid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7760867" y="3091248"/>
            <a:ext cx="699729" cy="699729"/>
          </a:xfrm>
          <a:prstGeom prst="arc">
            <a:avLst>
              <a:gd name="adj1" fmla="val 10800000"/>
              <a:gd name="adj2" fmla="val 648000"/>
            </a:avLst>
          </a:prstGeom>
          <a:noFill/>
          <a:ln w="133350" cap="rnd">
            <a:solidFill>
              <a:schemeClr val="accent1"/>
            </a:solidFill>
            <a:miter/>
          </a:ln>
          <a:effectLst/>
        </p:spPr>
        <p:txBody>
          <a:bodyPr vert="horz" wrap="square" lIns="91440" tIns="45720" rIns="91440" bIns="45720" rtlCol="0" anchor="ctr"/>
          <a:lstStyle/>
          <a:p>
            <a:pPr algn="ctr">
              <a:lnSpc>
                <a:spcPct val="100000"/>
              </a:lnSpc>
            </a:pPr>
            <a:endParaRPr kumimoji="1" lang="zh-CN" altLang="en-US"/>
          </a:p>
        </p:txBody>
      </p:sp>
      <p:cxnSp>
        <p:nvCxnSpPr>
          <p:cNvPr id="5" name="线条 1"/>
          <p:cNvCxnSpPr/>
          <p:nvPr/>
        </p:nvCxnSpPr>
        <p:spPr>
          <a:xfrm>
            <a:off x="6912936" y="3441112"/>
            <a:ext cx="828989" cy="0"/>
          </a:xfrm>
          <a:prstGeom prst="line">
            <a:avLst/>
          </a:prstGeom>
          <a:noFill/>
          <a:ln w="133350" cap="rnd">
            <a:solidFill>
              <a:schemeClr val="accent1"/>
            </a:solidFill>
            <a:prstDash val="solid"/>
            <a:miter/>
          </a:ln>
        </p:spPr>
      </p:cxnSp>
      <p:sp>
        <p:nvSpPr>
          <p:cNvPr id="6" name="标题 1"/>
          <p:cNvSpPr txBox="1"/>
          <p:nvPr/>
        </p:nvSpPr>
        <p:spPr>
          <a:xfrm flipH="1">
            <a:off x="3727986" y="3091248"/>
            <a:ext cx="699729" cy="699729"/>
          </a:xfrm>
          <a:prstGeom prst="arc">
            <a:avLst>
              <a:gd name="adj1" fmla="val 10800000"/>
              <a:gd name="adj2" fmla="val 3888000"/>
            </a:avLst>
          </a:prstGeom>
          <a:noFill/>
          <a:ln w="133350" cap="rnd">
            <a:solidFill>
              <a:schemeClr val="accent1"/>
            </a:solidFill>
            <a:miter/>
          </a:ln>
          <a:effectLst/>
        </p:spPr>
        <p:txBody>
          <a:bodyPr vert="horz" wrap="square" lIns="91440" tIns="45720" rIns="91440" bIns="45720" rtlCol="0" anchor="ctr"/>
          <a:lstStyle/>
          <a:p>
            <a:pPr algn="ctr">
              <a:lnSpc>
                <a:spcPct val="100000"/>
              </a:lnSpc>
            </a:pPr>
            <a:endParaRPr kumimoji="1" lang="zh-CN" altLang="en-US"/>
          </a:p>
        </p:txBody>
      </p:sp>
      <p:cxnSp>
        <p:nvCxnSpPr>
          <p:cNvPr id="7" name="线条 1"/>
          <p:cNvCxnSpPr/>
          <p:nvPr/>
        </p:nvCxnSpPr>
        <p:spPr>
          <a:xfrm>
            <a:off x="4426152" y="3441112"/>
            <a:ext cx="828989" cy="0"/>
          </a:xfrm>
          <a:prstGeom prst="line">
            <a:avLst/>
          </a:prstGeom>
          <a:noFill/>
          <a:ln w="133350" cap="rnd">
            <a:solidFill>
              <a:schemeClr val="accent1"/>
            </a:solidFill>
            <a:prstDash val="solid"/>
            <a:miter/>
          </a:ln>
        </p:spPr>
      </p:cxnSp>
      <p:sp>
        <p:nvSpPr>
          <p:cNvPr id="8" name="标题 1"/>
          <p:cNvSpPr txBox="1"/>
          <p:nvPr/>
        </p:nvSpPr>
        <p:spPr>
          <a:xfrm rot="10800000">
            <a:off x="5265283" y="2574352"/>
            <a:ext cx="1657794" cy="1657794"/>
          </a:xfrm>
          <a:prstGeom prst="arc">
            <a:avLst>
              <a:gd name="adj1" fmla="val 12654381"/>
              <a:gd name="adj2" fmla="val 21423341"/>
            </a:avLst>
          </a:prstGeom>
          <a:noFill/>
          <a:ln w="133350" cap="rnd">
            <a:solidFill>
              <a:schemeClr val="accent1"/>
            </a:solid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5486375" y="2808975"/>
            <a:ext cx="1211916" cy="1211916"/>
          </a:xfrm>
          <a:prstGeom prst="ellipse">
            <a:avLst/>
          </a:prstGeom>
          <a:solidFill>
            <a:schemeClr val="accent1"/>
          </a:solidFill>
          <a:ln w="12700" cap="sq">
            <a:noFill/>
            <a:miter/>
          </a:ln>
          <a:effectLst>
            <a:outerShdw blurRad="50800" dist="38100" dir="5400000" algn="t" rotWithShape="0">
              <a:schemeClr val="accent1">
                <a:lumMod val="50000"/>
                <a:alpha val="2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7954383" y="2932429"/>
            <a:ext cx="584200" cy="624839"/>
          </a:xfrm>
          <a:prstGeom prst="rect">
            <a:avLst/>
          </a:prstGeom>
          <a:noFill/>
          <a:ln>
            <a:noFill/>
          </a:ln>
        </p:spPr>
        <p:txBody>
          <a:bodyPr vert="horz" wrap="square" lIns="0" tIns="0" rIns="0" bIns="0" rtlCol="0" anchor="b"/>
          <a:lstStyle/>
          <a:p>
            <a:pPr algn="l">
              <a:lnSpc>
                <a:spcPct val="100000"/>
              </a:lnSpc>
            </a:pPr>
            <a:r>
              <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1" name="标题 1"/>
          <p:cNvSpPr txBox="1"/>
          <p:nvPr/>
        </p:nvSpPr>
        <p:spPr>
          <a:xfrm>
            <a:off x="3901672" y="2932429"/>
            <a:ext cx="584200" cy="624839"/>
          </a:xfrm>
          <a:prstGeom prst="rect">
            <a:avLst/>
          </a:prstGeom>
          <a:noFill/>
          <a:ln>
            <a:noFill/>
          </a:ln>
        </p:spPr>
        <p:txBody>
          <a:bodyPr vert="horz" wrap="square" lIns="0" tIns="0" rIns="0" bIns="0" rtlCol="0" anchor="b"/>
          <a:lstStyle/>
          <a:p>
            <a:pPr algn="l">
              <a:lnSpc>
                <a:spcPct val="100000"/>
              </a:lnSpc>
            </a:pPr>
            <a:r>
              <a:rPr kumimoji="1" lang="en-US" altLang="zh-CN" sz="20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2" name="标题 1"/>
          <p:cNvSpPr txBox="1"/>
          <p:nvPr/>
        </p:nvSpPr>
        <p:spPr>
          <a:xfrm>
            <a:off x="8672002" y="1847850"/>
            <a:ext cx="2891721" cy="830421"/>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公司的分类</a:t>
            </a:r>
            <a:endParaRPr kumimoji="1" lang="zh-CN" altLang="en-US"/>
          </a:p>
        </p:txBody>
      </p:sp>
      <p:sp>
        <p:nvSpPr>
          <p:cNvPr id="13" name="标题 1"/>
          <p:cNvSpPr txBox="1"/>
          <p:nvPr/>
        </p:nvSpPr>
        <p:spPr>
          <a:xfrm>
            <a:off x="8672002" y="2730405"/>
            <a:ext cx="2891721" cy="3117945"/>
          </a:xfrm>
          <a:prstGeom prst="rect">
            <a:avLst/>
          </a:prstGeom>
          <a:noFill/>
          <a:ln>
            <a:noFill/>
          </a:ln>
        </p:spPr>
        <p:txBody>
          <a:bodyPr vert="horz" wrap="square" lIns="0" tIns="0" rIns="0" bIns="0" rtlCol="0" anchor="t"/>
          <a:lstStyle/>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1.无限公司</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、有限责任公司、</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股份有限公司</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2.人合公司</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资合公司和人合兼资合公司</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3.母公司和子公司</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总公司和分公司</a:t>
            </a:r>
            <a:endParaRPr kumimoji="1" lang="zh-CN" altLang="en-US" sz="1600" dirty="0"/>
          </a:p>
        </p:txBody>
      </p:sp>
      <p:sp>
        <p:nvSpPr>
          <p:cNvPr id="14" name="标题 1"/>
          <p:cNvSpPr txBox="1"/>
          <p:nvPr/>
        </p:nvSpPr>
        <p:spPr>
          <a:xfrm>
            <a:off x="615578" y="1847850"/>
            <a:ext cx="2891722" cy="830421"/>
          </a:xfrm>
          <a:prstGeom prst="rect">
            <a:avLst/>
          </a:prstGeom>
          <a:noFill/>
          <a:ln>
            <a:noFill/>
          </a:ln>
        </p:spPr>
        <p:txBody>
          <a:bodyPr vert="horz" wrap="square" lIns="0" tIns="0" rIns="0" bIns="0" rtlCol="0" anchor="b"/>
          <a:lstStyle/>
          <a:p>
            <a:pPr algn="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公司的概念及特征</a:t>
            </a:r>
            <a:endParaRPr kumimoji="1" lang="zh-CN" altLang="en-US"/>
          </a:p>
        </p:txBody>
      </p:sp>
      <p:sp>
        <p:nvSpPr>
          <p:cNvPr id="15" name="标题 1"/>
          <p:cNvSpPr txBox="1"/>
          <p:nvPr/>
        </p:nvSpPr>
        <p:spPr>
          <a:xfrm>
            <a:off x="615578" y="2730405"/>
            <a:ext cx="2891721" cy="3117945"/>
          </a:xfrm>
          <a:prstGeom prst="rect">
            <a:avLst/>
          </a:prstGeom>
          <a:noFill/>
          <a:ln>
            <a:noFill/>
          </a:ln>
        </p:spPr>
        <p:txBody>
          <a:bodyPr vert="horz" wrap="square" lIns="0" tIns="0" rIns="0" bIns="0" rtlCol="0" anchor="t"/>
          <a:lstStyle/>
          <a:p>
            <a:pPr>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公司必须依照法定条件</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、法定程序设立。一方面，要求公司的章程、资本、组织机构等必须合法；另一方面，要求公司设立必须经过法定程序，</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进行注册登记</a:t>
            </a:r>
            <a:endParaRPr kumimoji="1" lang="zh-CN" altLang="en-US" sz="1600" dirty="0"/>
          </a:p>
        </p:txBody>
      </p:sp>
      <p:sp>
        <p:nvSpPr>
          <p:cNvPr id="16" name="标题 1"/>
          <p:cNvSpPr txBox="1"/>
          <p:nvPr/>
        </p:nvSpPr>
        <p:spPr>
          <a:xfrm>
            <a:off x="5784244" y="3304411"/>
            <a:ext cx="489714" cy="367358"/>
          </a:xfrm>
          <a:custGeom>
            <a:avLst/>
            <a:gdLst>
              <a:gd name="connsiteX0" fmla="*/ 489617 w 489714"/>
              <a:gd name="connsiteY0" fmla="*/ 105533 h 367358"/>
              <a:gd name="connsiteX1" fmla="*/ 468784 w 489714"/>
              <a:gd name="connsiteY1" fmla="*/ 76386 h 367358"/>
              <a:gd name="connsiteX2" fmla="*/ 457145 w 489714"/>
              <a:gd name="connsiteY2" fmla="*/ 74626 h 367358"/>
              <a:gd name="connsiteX3" fmla="*/ 316500 w 489714"/>
              <a:gd name="connsiteY3" fmla="*/ 74626 h 367358"/>
              <a:gd name="connsiteX4" fmla="*/ 306818 w 489714"/>
              <a:gd name="connsiteY4" fmla="*/ 73452 h 367358"/>
              <a:gd name="connsiteX5" fmla="*/ 284811 w 489714"/>
              <a:gd name="connsiteY5" fmla="*/ 52033 h 367358"/>
              <a:gd name="connsiteX6" fmla="*/ 276595 w 489714"/>
              <a:gd name="connsiteY6" fmla="*/ 23082 h 367358"/>
              <a:gd name="connsiteX7" fmla="*/ 255469 w 489714"/>
              <a:gd name="connsiteY7" fmla="*/ 1174 h 367358"/>
              <a:gd name="connsiteX8" fmla="*/ 244711 w 489714"/>
              <a:gd name="connsiteY8" fmla="*/ 0 h 367358"/>
              <a:gd name="connsiteX9" fmla="*/ 32765 w 489714"/>
              <a:gd name="connsiteY9" fmla="*/ 0 h 367358"/>
              <a:gd name="connsiteX10" fmla="*/ 30026 w 489714"/>
              <a:gd name="connsiteY10" fmla="*/ 0 h 367358"/>
              <a:gd name="connsiteX11" fmla="*/ 1271 w 489714"/>
              <a:gd name="connsiteY11" fmla="*/ 22593 h 367358"/>
              <a:gd name="connsiteX12" fmla="*/ 98 w 489714"/>
              <a:gd name="connsiteY12" fmla="*/ 32667 h 367358"/>
              <a:gd name="connsiteX13" fmla="*/ 0 w 489714"/>
              <a:gd name="connsiteY13" fmla="*/ 334496 h 367358"/>
              <a:gd name="connsiteX14" fmla="*/ 0 w 489714"/>
              <a:gd name="connsiteY14" fmla="*/ 336843 h 367358"/>
              <a:gd name="connsiteX15" fmla="*/ 21517 w 489714"/>
              <a:gd name="connsiteY15" fmla="*/ 365892 h 367358"/>
              <a:gd name="connsiteX16" fmla="*/ 33939 w 489714"/>
              <a:gd name="connsiteY16" fmla="*/ 367359 h 367358"/>
              <a:gd name="connsiteX17" fmla="*/ 245004 w 489714"/>
              <a:gd name="connsiteY17" fmla="*/ 367359 h 367358"/>
              <a:gd name="connsiteX18" fmla="*/ 454407 w 489714"/>
              <a:gd name="connsiteY18" fmla="*/ 367359 h 367358"/>
              <a:gd name="connsiteX19" fmla="*/ 460177 w 489714"/>
              <a:gd name="connsiteY19" fmla="*/ 367359 h 367358"/>
              <a:gd name="connsiteX20" fmla="*/ 480717 w 489714"/>
              <a:gd name="connsiteY20" fmla="*/ 358361 h 367358"/>
              <a:gd name="connsiteX21" fmla="*/ 489715 w 489714"/>
              <a:gd name="connsiteY21" fmla="*/ 336061 h 367358"/>
              <a:gd name="connsiteX22" fmla="*/ 489715 w 489714"/>
              <a:gd name="connsiteY22" fmla="*/ 213412 h 367358"/>
              <a:gd name="connsiteX23" fmla="*/ 489715 w 489714"/>
              <a:gd name="connsiteY23" fmla="*/ 105630 h 367358"/>
            </a:gdLst>
            <a:ahLst/>
            <a:cxnLst/>
            <a:rect l="l" t="t" r="r" b="b"/>
            <a:pathLst>
              <a:path w="489714" h="367358">
                <a:moveTo>
                  <a:pt x="489617" y="105533"/>
                </a:moveTo>
                <a:cubicBezTo>
                  <a:pt x="489617" y="92133"/>
                  <a:pt x="481303" y="80690"/>
                  <a:pt x="468784" y="76386"/>
                </a:cubicBezTo>
                <a:cubicBezTo>
                  <a:pt x="464970" y="75115"/>
                  <a:pt x="461155" y="74626"/>
                  <a:pt x="457145" y="74626"/>
                </a:cubicBezTo>
                <a:cubicBezTo>
                  <a:pt x="410296" y="74626"/>
                  <a:pt x="363447" y="74626"/>
                  <a:pt x="316500" y="74626"/>
                </a:cubicBezTo>
                <a:cubicBezTo>
                  <a:pt x="313273" y="74626"/>
                  <a:pt x="309947" y="74332"/>
                  <a:pt x="306818" y="73452"/>
                </a:cubicBezTo>
                <a:cubicBezTo>
                  <a:pt x="295668" y="70322"/>
                  <a:pt x="288137" y="63183"/>
                  <a:pt x="284811" y="52033"/>
                </a:cubicBezTo>
                <a:cubicBezTo>
                  <a:pt x="281877" y="42448"/>
                  <a:pt x="279432" y="32667"/>
                  <a:pt x="276595" y="23082"/>
                </a:cubicBezTo>
                <a:cubicBezTo>
                  <a:pt x="273466" y="12030"/>
                  <a:pt x="266424" y="4695"/>
                  <a:pt x="255469" y="1174"/>
                </a:cubicBezTo>
                <a:cubicBezTo>
                  <a:pt x="251948" y="0"/>
                  <a:pt x="248330" y="0"/>
                  <a:pt x="244711" y="0"/>
                </a:cubicBezTo>
                <a:lnTo>
                  <a:pt x="32765" y="0"/>
                </a:lnTo>
                <a:cubicBezTo>
                  <a:pt x="31885" y="0"/>
                  <a:pt x="31005" y="0"/>
                  <a:pt x="30026" y="0"/>
                </a:cubicBezTo>
                <a:cubicBezTo>
                  <a:pt x="16431" y="391"/>
                  <a:pt x="4695" y="9389"/>
                  <a:pt x="1271" y="22593"/>
                </a:cubicBezTo>
                <a:cubicBezTo>
                  <a:pt x="391" y="25821"/>
                  <a:pt x="98" y="29244"/>
                  <a:pt x="98" y="32667"/>
                </a:cubicBezTo>
                <a:cubicBezTo>
                  <a:pt x="0" y="133212"/>
                  <a:pt x="0" y="233854"/>
                  <a:pt x="0" y="334496"/>
                </a:cubicBezTo>
                <a:cubicBezTo>
                  <a:pt x="0" y="335278"/>
                  <a:pt x="0" y="336061"/>
                  <a:pt x="0" y="336843"/>
                </a:cubicBezTo>
                <a:cubicBezTo>
                  <a:pt x="196" y="350145"/>
                  <a:pt x="8803" y="361784"/>
                  <a:pt x="21517" y="365892"/>
                </a:cubicBezTo>
                <a:cubicBezTo>
                  <a:pt x="25527" y="367261"/>
                  <a:pt x="29733" y="367359"/>
                  <a:pt x="33939" y="367359"/>
                </a:cubicBezTo>
                <a:lnTo>
                  <a:pt x="245004" y="367359"/>
                </a:lnTo>
                <a:cubicBezTo>
                  <a:pt x="314838" y="367359"/>
                  <a:pt x="384573" y="367359"/>
                  <a:pt x="454407" y="367359"/>
                </a:cubicBezTo>
                <a:cubicBezTo>
                  <a:pt x="456363" y="367359"/>
                  <a:pt x="458221" y="367359"/>
                  <a:pt x="460177" y="367359"/>
                </a:cubicBezTo>
                <a:cubicBezTo>
                  <a:pt x="468197" y="367065"/>
                  <a:pt x="475044" y="364033"/>
                  <a:pt x="480717" y="358361"/>
                </a:cubicBezTo>
                <a:cubicBezTo>
                  <a:pt x="486878" y="352199"/>
                  <a:pt x="489715" y="344766"/>
                  <a:pt x="489715" y="336061"/>
                </a:cubicBezTo>
                <a:cubicBezTo>
                  <a:pt x="489715" y="295178"/>
                  <a:pt x="489715" y="254295"/>
                  <a:pt x="489715" y="213412"/>
                </a:cubicBezTo>
                <a:cubicBezTo>
                  <a:pt x="489715" y="177518"/>
                  <a:pt x="489715" y="141623"/>
                  <a:pt x="489715" y="105630"/>
                </a:cubicBezTo>
                <a:close/>
              </a:path>
            </a:pathLst>
          </a:custGeom>
          <a:solidFill>
            <a:schemeClr val="bg1"/>
          </a:solidFill>
          <a:ln w="9676" cap="flat">
            <a:noFill/>
            <a:miter/>
          </a:ln>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a:off x="5868063" y="3155747"/>
            <a:ext cx="533629" cy="421054"/>
          </a:xfrm>
          <a:custGeom>
            <a:avLst/>
            <a:gdLst>
              <a:gd name="connsiteX0" fmla="*/ 533630 w 533629"/>
              <a:gd name="connsiteY0" fmla="*/ 138395 h 421054"/>
              <a:gd name="connsiteX1" fmla="*/ 508983 w 533629"/>
              <a:gd name="connsiteY1" fmla="*/ 85580 h 421054"/>
              <a:gd name="connsiteX2" fmla="*/ 463601 w 533629"/>
              <a:gd name="connsiteY2" fmla="*/ 68953 h 421054"/>
              <a:gd name="connsiteX3" fmla="*/ 439540 w 533629"/>
              <a:gd name="connsiteY3" fmla="*/ 68953 h 421054"/>
              <a:gd name="connsiteX4" fmla="*/ 363643 w 533629"/>
              <a:gd name="connsiteY4" fmla="*/ 68953 h 421054"/>
              <a:gd name="connsiteX5" fmla="*/ 356601 w 533629"/>
              <a:gd name="connsiteY5" fmla="*/ 68953 h 421054"/>
              <a:gd name="connsiteX6" fmla="*/ 341147 w 533629"/>
              <a:gd name="connsiteY6" fmla="*/ 68953 h 421054"/>
              <a:gd name="connsiteX7" fmla="*/ 336159 w 533629"/>
              <a:gd name="connsiteY7" fmla="*/ 51348 h 421054"/>
              <a:gd name="connsiteX8" fmla="*/ 268184 w 533629"/>
              <a:gd name="connsiteY8" fmla="*/ 0 h 421054"/>
              <a:gd name="connsiteX9" fmla="*/ 186125 w 533629"/>
              <a:gd name="connsiteY9" fmla="*/ 0 h 421054"/>
              <a:gd name="connsiteX10" fmla="*/ 70225 w 533629"/>
              <a:gd name="connsiteY10" fmla="*/ 0 h 421054"/>
              <a:gd name="connsiteX11" fmla="*/ 51250 w 533629"/>
              <a:gd name="connsiteY11" fmla="*/ 2641 h 421054"/>
              <a:gd name="connsiteX12" fmla="*/ 0 w 533629"/>
              <a:gd name="connsiteY12" fmla="*/ 70420 h 421054"/>
              <a:gd name="connsiteX13" fmla="*/ 0 w 533629"/>
              <a:gd name="connsiteY13" fmla="*/ 108075 h 421054"/>
              <a:gd name="connsiteX14" fmla="*/ 196 w 533629"/>
              <a:gd name="connsiteY14" fmla="*/ 111499 h 421054"/>
              <a:gd name="connsiteX15" fmla="*/ 978 w 533629"/>
              <a:gd name="connsiteY15" fmla="*/ 120301 h 421054"/>
              <a:gd name="connsiteX16" fmla="*/ 49588 w 533629"/>
              <a:gd name="connsiteY16" fmla="*/ 120301 h 421054"/>
              <a:gd name="connsiteX17" fmla="*/ 49588 w 533629"/>
              <a:gd name="connsiteY17" fmla="*/ 96534 h 421054"/>
              <a:gd name="connsiteX18" fmla="*/ 49588 w 533629"/>
              <a:gd name="connsiteY18" fmla="*/ 70127 h 421054"/>
              <a:gd name="connsiteX19" fmla="*/ 59759 w 533629"/>
              <a:gd name="connsiteY19" fmla="*/ 52522 h 421054"/>
              <a:gd name="connsiteX20" fmla="*/ 71105 w 533629"/>
              <a:gd name="connsiteY20" fmla="*/ 49783 h 421054"/>
              <a:gd name="connsiteX21" fmla="*/ 194634 w 533629"/>
              <a:gd name="connsiteY21" fmla="*/ 49783 h 421054"/>
              <a:gd name="connsiteX22" fmla="*/ 266619 w 533629"/>
              <a:gd name="connsiteY22" fmla="*/ 49783 h 421054"/>
              <a:gd name="connsiteX23" fmla="*/ 274444 w 533629"/>
              <a:gd name="connsiteY23" fmla="*/ 50663 h 421054"/>
              <a:gd name="connsiteX24" fmla="*/ 287941 w 533629"/>
              <a:gd name="connsiteY24" fmla="*/ 64356 h 421054"/>
              <a:gd name="connsiteX25" fmla="*/ 293907 w 533629"/>
              <a:gd name="connsiteY25" fmla="*/ 85287 h 421054"/>
              <a:gd name="connsiteX26" fmla="*/ 295374 w 533629"/>
              <a:gd name="connsiteY26" fmla="*/ 90568 h 421054"/>
              <a:gd name="connsiteX27" fmla="*/ 303786 w 533629"/>
              <a:gd name="connsiteY27" fmla="*/ 106217 h 421054"/>
              <a:gd name="connsiteX28" fmla="*/ 331660 w 533629"/>
              <a:gd name="connsiteY28" fmla="*/ 118345 h 421054"/>
              <a:gd name="connsiteX29" fmla="*/ 391420 w 533629"/>
              <a:gd name="connsiteY29" fmla="*/ 118345 h 421054"/>
              <a:gd name="connsiteX30" fmla="*/ 460080 w 533629"/>
              <a:gd name="connsiteY30" fmla="*/ 118345 h 421054"/>
              <a:gd name="connsiteX31" fmla="*/ 462134 w 533629"/>
              <a:gd name="connsiteY31" fmla="*/ 118345 h 421054"/>
              <a:gd name="connsiteX32" fmla="*/ 464090 w 533629"/>
              <a:gd name="connsiteY32" fmla="*/ 118345 h 421054"/>
              <a:gd name="connsiteX33" fmla="*/ 482966 w 533629"/>
              <a:gd name="connsiteY33" fmla="*/ 133701 h 421054"/>
              <a:gd name="connsiteX34" fmla="*/ 483651 w 533629"/>
              <a:gd name="connsiteY34" fmla="*/ 144948 h 421054"/>
              <a:gd name="connsiteX35" fmla="*/ 483651 w 533629"/>
              <a:gd name="connsiteY35" fmla="*/ 317380 h 421054"/>
              <a:gd name="connsiteX36" fmla="*/ 483651 w 533629"/>
              <a:gd name="connsiteY36" fmla="*/ 344570 h 421054"/>
              <a:gd name="connsiteX37" fmla="*/ 483651 w 533629"/>
              <a:gd name="connsiteY37" fmla="*/ 351808 h 421054"/>
              <a:gd name="connsiteX38" fmla="*/ 463992 w 533629"/>
              <a:gd name="connsiteY38" fmla="*/ 371369 h 421054"/>
              <a:gd name="connsiteX39" fmla="*/ 456656 w 533629"/>
              <a:gd name="connsiteY39" fmla="*/ 371369 h 421054"/>
              <a:gd name="connsiteX40" fmla="*/ 447952 w 533629"/>
              <a:gd name="connsiteY40" fmla="*/ 371369 h 421054"/>
              <a:gd name="connsiteX41" fmla="*/ 445702 w 533629"/>
              <a:gd name="connsiteY41" fmla="*/ 371369 h 421054"/>
              <a:gd name="connsiteX42" fmla="*/ 443257 w 533629"/>
              <a:gd name="connsiteY42" fmla="*/ 371467 h 421054"/>
              <a:gd name="connsiteX43" fmla="*/ 434063 w 533629"/>
              <a:gd name="connsiteY43" fmla="*/ 371956 h 421054"/>
              <a:gd name="connsiteX44" fmla="*/ 434063 w 533629"/>
              <a:gd name="connsiteY44" fmla="*/ 420467 h 421054"/>
              <a:gd name="connsiteX45" fmla="*/ 443257 w 533629"/>
              <a:gd name="connsiteY45" fmla="*/ 420956 h 421054"/>
              <a:gd name="connsiteX46" fmla="*/ 446093 w 533629"/>
              <a:gd name="connsiteY46" fmla="*/ 421054 h 421054"/>
              <a:gd name="connsiteX47" fmla="*/ 455483 w 533629"/>
              <a:gd name="connsiteY47" fmla="*/ 421054 h 421054"/>
              <a:gd name="connsiteX48" fmla="*/ 462036 w 533629"/>
              <a:gd name="connsiteY48" fmla="*/ 421054 h 421054"/>
              <a:gd name="connsiteX49" fmla="*/ 475924 w 533629"/>
              <a:gd name="connsiteY49" fmla="*/ 419783 h 421054"/>
              <a:gd name="connsiteX50" fmla="*/ 533336 w 533629"/>
              <a:gd name="connsiteY50" fmla="*/ 351514 h 421054"/>
              <a:gd name="connsiteX51" fmla="*/ 533336 w 533629"/>
              <a:gd name="connsiteY51" fmla="*/ 138395 h 421054"/>
            </a:gdLst>
            <a:ahLst/>
            <a:cxnLst/>
            <a:rect l="l" t="t" r="r" b="b"/>
            <a:pathLst>
              <a:path w="533629" h="421054">
                <a:moveTo>
                  <a:pt x="533630" y="138395"/>
                </a:moveTo>
                <a:cubicBezTo>
                  <a:pt x="533630" y="117367"/>
                  <a:pt x="525316" y="99566"/>
                  <a:pt x="508983" y="85580"/>
                </a:cubicBezTo>
                <a:cubicBezTo>
                  <a:pt x="496072" y="74528"/>
                  <a:pt x="480814" y="68953"/>
                  <a:pt x="463601" y="68953"/>
                </a:cubicBezTo>
                <a:lnTo>
                  <a:pt x="439540" y="68953"/>
                </a:lnTo>
                <a:cubicBezTo>
                  <a:pt x="439540" y="68953"/>
                  <a:pt x="363643" y="68953"/>
                  <a:pt x="363643" y="68953"/>
                </a:cubicBezTo>
                <a:lnTo>
                  <a:pt x="356601" y="68953"/>
                </a:lnTo>
                <a:cubicBezTo>
                  <a:pt x="356601" y="68953"/>
                  <a:pt x="341147" y="68953"/>
                  <a:pt x="341147" y="68953"/>
                </a:cubicBezTo>
                <a:lnTo>
                  <a:pt x="336159" y="51348"/>
                </a:lnTo>
                <a:cubicBezTo>
                  <a:pt x="327357" y="20637"/>
                  <a:pt x="299971" y="0"/>
                  <a:pt x="268184" y="0"/>
                </a:cubicBezTo>
                <a:lnTo>
                  <a:pt x="186125" y="0"/>
                </a:lnTo>
                <a:cubicBezTo>
                  <a:pt x="186125" y="0"/>
                  <a:pt x="70225" y="0"/>
                  <a:pt x="70225" y="0"/>
                </a:cubicBezTo>
                <a:cubicBezTo>
                  <a:pt x="64063" y="0"/>
                  <a:pt x="57706" y="880"/>
                  <a:pt x="51250" y="2641"/>
                </a:cubicBezTo>
                <a:cubicBezTo>
                  <a:pt x="21126" y="10856"/>
                  <a:pt x="0" y="38829"/>
                  <a:pt x="0" y="70420"/>
                </a:cubicBezTo>
                <a:cubicBezTo>
                  <a:pt x="0" y="82939"/>
                  <a:pt x="0" y="95556"/>
                  <a:pt x="0" y="108075"/>
                </a:cubicBezTo>
                <a:cubicBezTo>
                  <a:pt x="0" y="109151"/>
                  <a:pt x="98" y="110325"/>
                  <a:pt x="196" y="111499"/>
                </a:cubicBezTo>
                <a:lnTo>
                  <a:pt x="978" y="120301"/>
                </a:lnTo>
                <a:lnTo>
                  <a:pt x="49588" y="120301"/>
                </a:lnTo>
                <a:lnTo>
                  <a:pt x="49588" y="96534"/>
                </a:lnTo>
                <a:cubicBezTo>
                  <a:pt x="49588" y="87732"/>
                  <a:pt x="49588" y="78929"/>
                  <a:pt x="49588" y="70127"/>
                </a:cubicBezTo>
                <a:cubicBezTo>
                  <a:pt x="49685" y="62302"/>
                  <a:pt x="52913" y="56727"/>
                  <a:pt x="59759" y="52522"/>
                </a:cubicBezTo>
                <a:cubicBezTo>
                  <a:pt x="62791" y="50663"/>
                  <a:pt x="66410" y="49783"/>
                  <a:pt x="71105" y="49783"/>
                </a:cubicBezTo>
                <a:lnTo>
                  <a:pt x="194634" y="49783"/>
                </a:lnTo>
                <a:cubicBezTo>
                  <a:pt x="218596" y="49783"/>
                  <a:pt x="242657" y="49783"/>
                  <a:pt x="266619" y="49783"/>
                </a:cubicBezTo>
                <a:cubicBezTo>
                  <a:pt x="269945" y="49783"/>
                  <a:pt x="272488" y="50077"/>
                  <a:pt x="274444" y="50663"/>
                </a:cubicBezTo>
                <a:cubicBezTo>
                  <a:pt x="281388" y="52815"/>
                  <a:pt x="285789" y="57314"/>
                  <a:pt x="287941" y="64356"/>
                </a:cubicBezTo>
                <a:cubicBezTo>
                  <a:pt x="289995" y="71300"/>
                  <a:pt x="291951" y="78342"/>
                  <a:pt x="293907" y="85287"/>
                </a:cubicBezTo>
                <a:lnTo>
                  <a:pt x="295374" y="90568"/>
                </a:lnTo>
                <a:cubicBezTo>
                  <a:pt x="297135" y="96828"/>
                  <a:pt x="299873" y="101914"/>
                  <a:pt x="303786" y="106217"/>
                </a:cubicBezTo>
                <a:cubicBezTo>
                  <a:pt x="311219" y="114335"/>
                  <a:pt x="320608" y="118345"/>
                  <a:pt x="331660" y="118345"/>
                </a:cubicBezTo>
                <a:lnTo>
                  <a:pt x="391420" y="118345"/>
                </a:lnTo>
                <a:cubicBezTo>
                  <a:pt x="391420" y="118345"/>
                  <a:pt x="460080" y="118345"/>
                  <a:pt x="460080" y="118345"/>
                </a:cubicBezTo>
                <a:lnTo>
                  <a:pt x="462134" y="118345"/>
                </a:lnTo>
                <a:cubicBezTo>
                  <a:pt x="462818" y="118345"/>
                  <a:pt x="463405" y="118345"/>
                  <a:pt x="464090" y="118345"/>
                </a:cubicBezTo>
                <a:cubicBezTo>
                  <a:pt x="473283" y="118736"/>
                  <a:pt x="481010" y="125094"/>
                  <a:pt x="482966" y="133701"/>
                </a:cubicBezTo>
                <a:cubicBezTo>
                  <a:pt x="483651" y="136830"/>
                  <a:pt x="483651" y="140645"/>
                  <a:pt x="483651" y="144948"/>
                </a:cubicBezTo>
                <a:cubicBezTo>
                  <a:pt x="483651" y="202458"/>
                  <a:pt x="483651" y="259870"/>
                  <a:pt x="483651" y="317380"/>
                </a:cubicBezTo>
                <a:lnTo>
                  <a:pt x="483651" y="344570"/>
                </a:lnTo>
                <a:cubicBezTo>
                  <a:pt x="483651" y="347015"/>
                  <a:pt x="483651" y="349363"/>
                  <a:pt x="483651" y="351808"/>
                </a:cubicBezTo>
                <a:cubicBezTo>
                  <a:pt x="483357" y="362664"/>
                  <a:pt x="474751" y="371173"/>
                  <a:pt x="463992" y="371369"/>
                </a:cubicBezTo>
                <a:cubicBezTo>
                  <a:pt x="461547" y="371369"/>
                  <a:pt x="459102" y="371369"/>
                  <a:pt x="456656" y="371369"/>
                </a:cubicBezTo>
                <a:lnTo>
                  <a:pt x="447952" y="371369"/>
                </a:lnTo>
                <a:cubicBezTo>
                  <a:pt x="447952" y="371369"/>
                  <a:pt x="445702" y="371369"/>
                  <a:pt x="445702" y="371369"/>
                </a:cubicBezTo>
                <a:cubicBezTo>
                  <a:pt x="444920" y="371369"/>
                  <a:pt x="444137" y="371369"/>
                  <a:pt x="443257" y="371467"/>
                </a:cubicBezTo>
                <a:lnTo>
                  <a:pt x="434063" y="371956"/>
                </a:lnTo>
                <a:lnTo>
                  <a:pt x="434063" y="420467"/>
                </a:lnTo>
                <a:lnTo>
                  <a:pt x="443257" y="420956"/>
                </a:lnTo>
                <a:cubicBezTo>
                  <a:pt x="444235" y="420956"/>
                  <a:pt x="445213" y="421054"/>
                  <a:pt x="446093" y="421054"/>
                </a:cubicBezTo>
                <a:lnTo>
                  <a:pt x="455483" y="421054"/>
                </a:lnTo>
                <a:cubicBezTo>
                  <a:pt x="457634" y="421054"/>
                  <a:pt x="459884" y="421054"/>
                  <a:pt x="462036" y="421054"/>
                </a:cubicBezTo>
                <a:cubicBezTo>
                  <a:pt x="466437" y="420859"/>
                  <a:pt x="471132" y="420663"/>
                  <a:pt x="475924" y="419783"/>
                </a:cubicBezTo>
                <a:cubicBezTo>
                  <a:pt x="508689" y="414110"/>
                  <a:pt x="533336" y="384768"/>
                  <a:pt x="533336" y="351514"/>
                </a:cubicBezTo>
                <a:cubicBezTo>
                  <a:pt x="533336" y="280507"/>
                  <a:pt x="533336" y="209402"/>
                  <a:pt x="533336" y="138395"/>
                </a:cubicBezTo>
                <a:close/>
              </a:path>
            </a:pathLst>
          </a:custGeom>
          <a:solidFill>
            <a:schemeClr val="bg1"/>
          </a:solidFill>
          <a:ln w="9676"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224643">
            <a:off x="35773" y="5271698"/>
            <a:ext cx="12182053" cy="1985111"/>
          </a:xfrm>
          <a:custGeom>
            <a:avLst/>
            <a:gdLst>
              <a:gd name="connsiteX0" fmla="*/ 12104247 w 12182053"/>
              <a:gd name="connsiteY0" fmla="*/ 0 h 1985111"/>
              <a:gd name="connsiteX1" fmla="*/ 12182053 w 12182053"/>
              <a:gd name="connsiteY1" fmla="*/ 1188979 h 1985111"/>
              <a:gd name="connsiteX2" fmla="*/ 16075 w 12182053"/>
              <a:gd name="connsiteY2" fmla="*/ 1985111 h 1985111"/>
              <a:gd name="connsiteX3" fmla="*/ 0 w 12182053"/>
              <a:gd name="connsiteY3" fmla="*/ 1739463 h 1985111"/>
              <a:gd name="connsiteX4" fmla="*/ 473337 w 12182053"/>
              <a:gd name="connsiteY4" fmla="*/ 1748925 h 1985111"/>
              <a:gd name="connsiteX5" fmla="*/ 5558152 w 12182053"/>
              <a:gd name="connsiteY5" fmla="*/ 1451694 h 1985111"/>
              <a:gd name="connsiteX6" fmla="*/ 11800768 w 12182053"/>
              <a:gd name="connsiteY6" fmla="*/ 107701 h 1985111"/>
            </a:gdLst>
            <a:ahLst/>
            <a:cxnLst/>
            <a:rect l="l" t="t" r="r" b="b"/>
            <a:pathLst>
              <a:path w="12182053" h="1985111">
                <a:moveTo>
                  <a:pt x="12104247" y="0"/>
                </a:moveTo>
                <a:lnTo>
                  <a:pt x="12182053" y="1188979"/>
                </a:lnTo>
                <a:lnTo>
                  <a:pt x="16075" y="1985111"/>
                </a:lnTo>
                <a:lnTo>
                  <a:pt x="0" y="1739463"/>
                </a:lnTo>
                <a:lnTo>
                  <a:pt x="473337" y="1748925"/>
                </a:lnTo>
                <a:cubicBezTo>
                  <a:pt x="2040420" y="1764159"/>
                  <a:pt x="3772514" y="1669512"/>
                  <a:pt x="5558152" y="1451694"/>
                </a:cubicBezTo>
                <a:cubicBezTo>
                  <a:pt x="7993111" y="1154669"/>
                  <a:pt x="10149438" y="674739"/>
                  <a:pt x="11800768" y="107701"/>
                </a:cubicBezTo>
                <a:close/>
              </a:path>
            </a:pathLst>
          </a:custGeom>
          <a:solidFill>
            <a:schemeClr val="accent1"/>
          </a:solidFill>
          <a:ln w="12700" cap="sq">
            <a:noFill/>
            <a:miter/>
          </a:ln>
          <a:effectLst>
            <a:outerShdw blurRad="152400" dist="25400" dir="13500000" algn="br" rotWithShape="0">
              <a:schemeClr val="accent1">
                <a:lumMod val="75000"/>
                <a:alpha val="40000"/>
              </a:schemeClr>
            </a:outerShdw>
          </a:effectLst>
        </p:spPr>
        <p:txBody>
          <a:bodyPr vert="horz" wrap="square" lIns="91440" tIns="45720" rIns="91440" bIns="45720" rtlCol="0" anchor="ctr"/>
          <a:lstStyle/>
          <a:p>
            <a:pPr algn="ctr">
              <a:lnSpc>
                <a:spcPct val="110000"/>
              </a:lnSpc>
            </a:pPr>
            <a:endParaRPr kumimoji="1" lang="zh-CN" altLang="en-US"/>
          </a:p>
        </p:txBody>
      </p:sp>
      <p:cxnSp>
        <p:nvCxnSpPr>
          <p:cNvPr id="19"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20"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公司的概念和种类</a:t>
            </a:r>
            <a:endParaRPr kumimoji="1" lang="zh-CN" altLang="en-US" dirty="0"/>
          </a:p>
        </p:txBody>
      </p:sp>
      <p:sp>
        <p:nvSpPr>
          <p:cNvPr id="21"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2"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8255"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966560" y="2515631"/>
            <a:ext cx="1218147" cy="1397699"/>
          </a:xfrm>
          <a:custGeom>
            <a:avLst/>
            <a:gdLst>
              <a:gd name="connsiteX0" fmla="*/ 1451296 w 1451297"/>
              <a:gd name="connsiteY0" fmla="*/ 0 h 1665215"/>
              <a:gd name="connsiteX1" fmla="*/ 1451297 w 1451297"/>
              <a:gd name="connsiteY1" fmla="*/ 0 h 1665215"/>
              <a:gd name="connsiteX2" fmla="*/ 1451297 w 1451297"/>
              <a:gd name="connsiteY2" fmla="*/ 427837 h 1665215"/>
              <a:gd name="connsiteX3" fmla="*/ 1321239 w 1451297"/>
              <a:gd name="connsiteY3" fmla="*/ 433585 h 1665215"/>
              <a:gd name="connsiteX4" fmla="*/ 1202218 w 1451297"/>
              <a:gd name="connsiteY4" fmla="*/ 449129 h 1665215"/>
              <a:gd name="connsiteX5" fmla="*/ 1198164 w 1451297"/>
              <a:gd name="connsiteY5" fmla="*/ 450003 h 1665215"/>
              <a:gd name="connsiteX6" fmla="*/ 1194392 w 1451297"/>
              <a:gd name="connsiteY6" fmla="*/ 450506 h 1665215"/>
              <a:gd name="connsiteX7" fmla="*/ 1158328 w 1451297"/>
              <a:gd name="connsiteY7" fmla="*/ 458589 h 1665215"/>
              <a:gd name="connsiteX8" fmla="*/ 1086422 w 1451297"/>
              <a:gd name="connsiteY8" fmla="*/ 474088 h 1665215"/>
              <a:gd name="connsiteX9" fmla="*/ 1078577 w 1451297"/>
              <a:gd name="connsiteY9" fmla="*/ 476464 h 1665215"/>
              <a:gd name="connsiteX10" fmla="*/ 1071247 w 1451297"/>
              <a:gd name="connsiteY10" fmla="*/ 478107 h 1665215"/>
              <a:gd name="connsiteX11" fmla="*/ 1032370 w 1451297"/>
              <a:gd name="connsiteY11" fmla="*/ 490459 h 1665215"/>
              <a:gd name="connsiteX12" fmla="*/ 974255 w 1451297"/>
              <a:gd name="connsiteY12" fmla="*/ 508061 h 1665215"/>
              <a:gd name="connsiteX13" fmla="*/ 962911 w 1451297"/>
              <a:gd name="connsiteY13" fmla="*/ 512528 h 1665215"/>
              <a:gd name="connsiteX14" fmla="*/ 952292 w 1451297"/>
              <a:gd name="connsiteY14" fmla="*/ 515902 h 1665215"/>
              <a:gd name="connsiteX15" fmla="*/ 915365 w 1451297"/>
              <a:gd name="connsiteY15" fmla="*/ 531251 h 1665215"/>
              <a:gd name="connsiteX16" fmla="*/ 866119 w 1451297"/>
              <a:gd name="connsiteY16" fmla="*/ 550643 h 1665215"/>
              <a:gd name="connsiteX17" fmla="*/ 851587 w 1451297"/>
              <a:gd name="connsiteY17" fmla="*/ 557761 h 1665215"/>
              <a:gd name="connsiteX18" fmla="*/ 838014 w 1451297"/>
              <a:gd name="connsiteY18" fmla="*/ 563402 h 1665215"/>
              <a:gd name="connsiteX19" fmla="*/ 804518 w 1451297"/>
              <a:gd name="connsiteY19" fmla="*/ 580813 h 1665215"/>
              <a:gd name="connsiteX20" fmla="*/ 762417 w 1451297"/>
              <a:gd name="connsiteY20" fmla="*/ 601433 h 1665215"/>
              <a:gd name="connsiteX21" fmla="*/ 745063 w 1451297"/>
              <a:gd name="connsiteY21" fmla="*/ 611718 h 1665215"/>
              <a:gd name="connsiteX22" fmla="*/ 728903 w 1451297"/>
              <a:gd name="connsiteY22" fmla="*/ 620118 h 1665215"/>
              <a:gd name="connsiteX23" fmla="*/ 699404 w 1451297"/>
              <a:gd name="connsiteY23" fmla="*/ 638779 h 1665215"/>
              <a:gd name="connsiteX24" fmla="*/ 663551 w 1451297"/>
              <a:gd name="connsiteY24" fmla="*/ 660027 h 1665215"/>
              <a:gd name="connsiteX25" fmla="*/ 652772 w 1451297"/>
              <a:gd name="connsiteY25" fmla="*/ 668277 h 1665215"/>
              <a:gd name="connsiteX26" fmla="*/ 625448 w 1451297"/>
              <a:gd name="connsiteY26" fmla="*/ 685561 h 1665215"/>
              <a:gd name="connsiteX27" fmla="*/ 528137 w 1451297"/>
              <a:gd name="connsiteY27" fmla="*/ 759243 h 1665215"/>
              <a:gd name="connsiteX28" fmla="*/ 494828 w 1451297"/>
              <a:gd name="connsiteY28" fmla="*/ 789156 h 1665215"/>
              <a:gd name="connsiteX29" fmla="*/ 481939 w 1451297"/>
              <a:gd name="connsiteY29" fmla="*/ 799020 h 1665215"/>
              <a:gd name="connsiteX30" fmla="*/ 470719 w 1451297"/>
              <a:gd name="connsiteY30" fmla="*/ 810807 h 1665215"/>
              <a:gd name="connsiteX31" fmla="*/ 437459 w 1451297"/>
              <a:gd name="connsiteY31" fmla="*/ 840675 h 1665215"/>
              <a:gd name="connsiteX32" fmla="*/ 353902 w 1451297"/>
              <a:gd name="connsiteY32" fmla="*/ 929369 h 1665215"/>
              <a:gd name="connsiteX33" fmla="*/ 333808 w 1451297"/>
              <a:gd name="connsiteY33" fmla="*/ 954628 h 1665215"/>
              <a:gd name="connsiteX34" fmla="*/ 324505 w 1451297"/>
              <a:gd name="connsiteY34" fmla="*/ 964400 h 1665215"/>
              <a:gd name="connsiteX35" fmla="*/ 299588 w 1451297"/>
              <a:gd name="connsiteY35" fmla="*/ 997643 h 1665215"/>
              <a:gd name="connsiteX36" fmla="*/ 277956 w 1451297"/>
              <a:gd name="connsiteY36" fmla="*/ 1024834 h 1665215"/>
              <a:gd name="connsiteX37" fmla="*/ 267883 w 1451297"/>
              <a:gd name="connsiteY37" fmla="*/ 1039941 h 1665215"/>
              <a:gd name="connsiteX38" fmla="*/ 255862 w 1451297"/>
              <a:gd name="connsiteY38" fmla="*/ 1055978 h 1665215"/>
              <a:gd name="connsiteX39" fmla="*/ 230921 w 1451297"/>
              <a:gd name="connsiteY39" fmla="*/ 1095373 h 1665215"/>
              <a:gd name="connsiteX40" fmla="*/ 210109 w 1451297"/>
              <a:gd name="connsiteY40" fmla="*/ 1126584 h 1665215"/>
              <a:gd name="connsiteX41" fmla="*/ 203051 w 1451297"/>
              <a:gd name="connsiteY41" fmla="*/ 1139393 h 1665215"/>
              <a:gd name="connsiteX42" fmla="*/ 194471 w 1451297"/>
              <a:gd name="connsiteY42" fmla="*/ 1152945 h 1665215"/>
              <a:gd name="connsiteX43" fmla="*/ 169999 w 1451297"/>
              <a:gd name="connsiteY43" fmla="*/ 1199376 h 1665215"/>
              <a:gd name="connsiteX44" fmla="*/ 150849 w 1451297"/>
              <a:gd name="connsiteY44" fmla="*/ 1234129 h 1665215"/>
              <a:gd name="connsiteX45" fmla="*/ 146355 w 1451297"/>
              <a:gd name="connsiteY45" fmla="*/ 1244235 h 1665215"/>
              <a:gd name="connsiteX46" fmla="*/ 140735 w 1451297"/>
              <a:gd name="connsiteY46" fmla="*/ 1254898 h 1665215"/>
              <a:gd name="connsiteX47" fmla="*/ 117072 w 1451297"/>
              <a:gd name="connsiteY47" fmla="*/ 1310089 h 1665215"/>
              <a:gd name="connsiteX48" fmla="*/ 100667 w 1451297"/>
              <a:gd name="connsiteY48" fmla="*/ 1346980 h 1665215"/>
              <a:gd name="connsiteX49" fmla="*/ 98242 w 1451297"/>
              <a:gd name="connsiteY49" fmla="*/ 1354007 h 1665215"/>
              <a:gd name="connsiteX50" fmla="*/ 95057 w 1451297"/>
              <a:gd name="connsiteY50" fmla="*/ 1361434 h 1665215"/>
              <a:gd name="connsiteX51" fmla="*/ 71988 w 1451297"/>
              <a:gd name="connsiteY51" fmla="*/ 1430064 h 1665215"/>
              <a:gd name="connsiteX52" fmla="*/ 60049 w 1451297"/>
              <a:gd name="connsiteY52" fmla="*/ 1464649 h 1665215"/>
              <a:gd name="connsiteX53" fmla="*/ 59134 w 1451297"/>
              <a:gd name="connsiteY53" fmla="*/ 1468302 h 1665215"/>
              <a:gd name="connsiteX54" fmla="*/ 57840 w 1451297"/>
              <a:gd name="connsiteY54" fmla="*/ 1472151 h 1665215"/>
              <a:gd name="connsiteX55" fmla="*/ 29551 w 1451297"/>
              <a:gd name="connsiteY55" fmla="*/ 1586386 h 1665215"/>
              <a:gd name="connsiteX56" fmla="*/ 29485 w 1451297"/>
              <a:gd name="connsiteY56" fmla="*/ 1586647 h 1665215"/>
              <a:gd name="connsiteX57" fmla="*/ 17494 w 1451297"/>
              <a:gd name="connsiteY57" fmla="*/ 1665215 h 1665215"/>
              <a:gd name="connsiteX58" fmla="*/ 7493 w 1451297"/>
              <a:gd name="connsiteY58" fmla="*/ 1599683 h 1665215"/>
              <a:gd name="connsiteX59" fmla="*/ 0 w 1451297"/>
              <a:gd name="connsiteY59" fmla="*/ 1451296 h 1665215"/>
              <a:gd name="connsiteX60" fmla="*/ 1451296 w 1451297"/>
              <a:gd name="connsiteY60" fmla="*/ 0 h 1665215"/>
            </a:gdLst>
            <a:ahLst/>
            <a:cxnLst/>
            <a:rect l="l" t="t" r="r" b="b"/>
            <a:pathLst>
              <a:path w="1451297" h="1665215">
                <a:moveTo>
                  <a:pt x="1451296" y="0"/>
                </a:moveTo>
                <a:lnTo>
                  <a:pt x="1451297" y="0"/>
                </a:lnTo>
                <a:lnTo>
                  <a:pt x="1451297" y="427837"/>
                </a:lnTo>
                <a:lnTo>
                  <a:pt x="1321239" y="433585"/>
                </a:lnTo>
                <a:cubicBezTo>
                  <a:pt x="1281073" y="437152"/>
                  <a:pt x="1241377" y="442356"/>
                  <a:pt x="1202218" y="449129"/>
                </a:cubicBezTo>
                <a:lnTo>
                  <a:pt x="1198164" y="450003"/>
                </a:lnTo>
                <a:lnTo>
                  <a:pt x="1194392" y="450506"/>
                </a:lnTo>
                <a:lnTo>
                  <a:pt x="1158328" y="458589"/>
                </a:lnTo>
                <a:lnTo>
                  <a:pt x="1086422" y="474088"/>
                </a:lnTo>
                <a:lnTo>
                  <a:pt x="1078577" y="476464"/>
                </a:lnTo>
                <a:lnTo>
                  <a:pt x="1071247" y="478107"/>
                </a:lnTo>
                <a:lnTo>
                  <a:pt x="1032370" y="490459"/>
                </a:lnTo>
                <a:lnTo>
                  <a:pt x="974255" y="508061"/>
                </a:lnTo>
                <a:lnTo>
                  <a:pt x="962911" y="512528"/>
                </a:lnTo>
                <a:lnTo>
                  <a:pt x="952292" y="515902"/>
                </a:lnTo>
                <a:lnTo>
                  <a:pt x="915365" y="531251"/>
                </a:lnTo>
                <a:lnTo>
                  <a:pt x="866119" y="550643"/>
                </a:lnTo>
                <a:lnTo>
                  <a:pt x="851587" y="557761"/>
                </a:lnTo>
                <a:lnTo>
                  <a:pt x="838014" y="563402"/>
                </a:lnTo>
                <a:lnTo>
                  <a:pt x="804518" y="580813"/>
                </a:lnTo>
                <a:lnTo>
                  <a:pt x="762417" y="601433"/>
                </a:lnTo>
                <a:lnTo>
                  <a:pt x="745063" y="611718"/>
                </a:lnTo>
                <a:lnTo>
                  <a:pt x="728903" y="620118"/>
                </a:lnTo>
                <a:lnTo>
                  <a:pt x="699404" y="638779"/>
                </a:lnTo>
                <a:lnTo>
                  <a:pt x="663551" y="660027"/>
                </a:lnTo>
                <a:lnTo>
                  <a:pt x="652772" y="668277"/>
                </a:lnTo>
                <a:lnTo>
                  <a:pt x="625448" y="685561"/>
                </a:lnTo>
                <a:cubicBezTo>
                  <a:pt x="591960" y="708776"/>
                  <a:pt x="559496" y="733364"/>
                  <a:pt x="528137" y="759243"/>
                </a:cubicBezTo>
                <a:lnTo>
                  <a:pt x="494828" y="789156"/>
                </a:lnTo>
                <a:lnTo>
                  <a:pt x="481939" y="799020"/>
                </a:lnTo>
                <a:lnTo>
                  <a:pt x="470719" y="810807"/>
                </a:lnTo>
                <a:lnTo>
                  <a:pt x="437459" y="840675"/>
                </a:lnTo>
                <a:cubicBezTo>
                  <a:pt x="408393" y="869057"/>
                  <a:pt x="380513" y="898648"/>
                  <a:pt x="353902" y="929369"/>
                </a:cubicBezTo>
                <a:lnTo>
                  <a:pt x="333808" y="954628"/>
                </a:lnTo>
                <a:lnTo>
                  <a:pt x="324505" y="964400"/>
                </a:lnTo>
                <a:lnTo>
                  <a:pt x="299588" y="997643"/>
                </a:lnTo>
                <a:lnTo>
                  <a:pt x="277956" y="1024834"/>
                </a:lnTo>
                <a:lnTo>
                  <a:pt x="267883" y="1039941"/>
                </a:lnTo>
                <a:lnTo>
                  <a:pt x="255862" y="1055978"/>
                </a:lnTo>
                <a:lnTo>
                  <a:pt x="230921" y="1095373"/>
                </a:lnTo>
                <a:lnTo>
                  <a:pt x="210109" y="1126584"/>
                </a:lnTo>
                <a:lnTo>
                  <a:pt x="203051" y="1139393"/>
                </a:lnTo>
                <a:lnTo>
                  <a:pt x="194471" y="1152945"/>
                </a:lnTo>
                <a:lnTo>
                  <a:pt x="169999" y="1199376"/>
                </a:lnTo>
                <a:lnTo>
                  <a:pt x="150849" y="1234129"/>
                </a:lnTo>
                <a:lnTo>
                  <a:pt x="146355" y="1244235"/>
                </a:lnTo>
                <a:lnTo>
                  <a:pt x="140735" y="1254898"/>
                </a:lnTo>
                <a:lnTo>
                  <a:pt x="117072" y="1310089"/>
                </a:lnTo>
                <a:lnTo>
                  <a:pt x="100667" y="1346980"/>
                </a:lnTo>
                <a:lnTo>
                  <a:pt x="98242" y="1354007"/>
                </a:lnTo>
                <a:lnTo>
                  <a:pt x="95057" y="1361434"/>
                </a:lnTo>
                <a:lnTo>
                  <a:pt x="71988" y="1430064"/>
                </a:lnTo>
                <a:lnTo>
                  <a:pt x="60049" y="1464649"/>
                </a:lnTo>
                <a:lnTo>
                  <a:pt x="59134" y="1468302"/>
                </a:lnTo>
                <a:lnTo>
                  <a:pt x="57840" y="1472151"/>
                </a:lnTo>
                <a:lnTo>
                  <a:pt x="29551" y="1586386"/>
                </a:lnTo>
                <a:lnTo>
                  <a:pt x="29485" y="1586647"/>
                </a:lnTo>
                <a:lnTo>
                  <a:pt x="17494" y="1665215"/>
                </a:lnTo>
                <a:lnTo>
                  <a:pt x="7493" y="1599683"/>
                </a:lnTo>
                <a:cubicBezTo>
                  <a:pt x="2538" y="1550894"/>
                  <a:pt x="0" y="1501392"/>
                  <a:pt x="0" y="1451296"/>
                </a:cubicBezTo>
                <a:cubicBezTo>
                  <a:pt x="0" y="649767"/>
                  <a:pt x="649767" y="0"/>
                  <a:pt x="1451296" y="0"/>
                </a:cubicBezTo>
                <a:close/>
              </a:path>
            </a:pathLst>
          </a:custGeom>
          <a:gradFill>
            <a:gsLst>
              <a:gs pos="0">
                <a:schemeClr val="accent1"/>
              </a:gs>
              <a:gs pos="82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5400000">
            <a:off x="6241037" y="2762077"/>
            <a:ext cx="1218147" cy="1397699"/>
          </a:xfrm>
          <a:custGeom>
            <a:avLst/>
            <a:gdLst>
              <a:gd name="connsiteX0" fmla="*/ 1451296 w 1451297"/>
              <a:gd name="connsiteY0" fmla="*/ 0 h 1665215"/>
              <a:gd name="connsiteX1" fmla="*/ 1451297 w 1451297"/>
              <a:gd name="connsiteY1" fmla="*/ 0 h 1665215"/>
              <a:gd name="connsiteX2" fmla="*/ 1451297 w 1451297"/>
              <a:gd name="connsiteY2" fmla="*/ 427837 h 1665215"/>
              <a:gd name="connsiteX3" fmla="*/ 1321239 w 1451297"/>
              <a:gd name="connsiteY3" fmla="*/ 433585 h 1665215"/>
              <a:gd name="connsiteX4" fmla="*/ 1202218 w 1451297"/>
              <a:gd name="connsiteY4" fmla="*/ 449129 h 1665215"/>
              <a:gd name="connsiteX5" fmla="*/ 1198164 w 1451297"/>
              <a:gd name="connsiteY5" fmla="*/ 450003 h 1665215"/>
              <a:gd name="connsiteX6" fmla="*/ 1194392 w 1451297"/>
              <a:gd name="connsiteY6" fmla="*/ 450506 h 1665215"/>
              <a:gd name="connsiteX7" fmla="*/ 1158328 w 1451297"/>
              <a:gd name="connsiteY7" fmla="*/ 458589 h 1665215"/>
              <a:gd name="connsiteX8" fmla="*/ 1086422 w 1451297"/>
              <a:gd name="connsiteY8" fmla="*/ 474088 h 1665215"/>
              <a:gd name="connsiteX9" fmla="*/ 1078577 w 1451297"/>
              <a:gd name="connsiteY9" fmla="*/ 476464 h 1665215"/>
              <a:gd name="connsiteX10" fmla="*/ 1071247 w 1451297"/>
              <a:gd name="connsiteY10" fmla="*/ 478107 h 1665215"/>
              <a:gd name="connsiteX11" fmla="*/ 1032370 w 1451297"/>
              <a:gd name="connsiteY11" fmla="*/ 490459 h 1665215"/>
              <a:gd name="connsiteX12" fmla="*/ 974255 w 1451297"/>
              <a:gd name="connsiteY12" fmla="*/ 508061 h 1665215"/>
              <a:gd name="connsiteX13" fmla="*/ 962911 w 1451297"/>
              <a:gd name="connsiteY13" fmla="*/ 512528 h 1665215"/>
              <a:gd name="connsiteX14" fmla="*/ 952292 w 1451297"/>
              <a:gd name="connsiteY14" fmla="*/ 515902 h 1665215"/>
              <a:gd name="connsiteX15" fmla="*/ 915365 w 1451297"/>
              <a:gd name="connsiteY15" fmla="*/ 531251 h 1665215"/>
              <a:gd name="connsiteX16" fmla="*/ 866119 w 1451297"/>
              <a:gd name="connsiteY16" fmla="*/ 550643 h 1665215"/>
              <a:gd name="connsiteX17" fmla="*/ 851587 w 1451297"/>
              <a:gd name="connsiteY17" fmla="*/ 557761 h 1665215"/>
              <a:gd name="connsiteX18" fmla="*/ 838014 w 1451297"/>
              <a:gd name="connsiteY18" fmla="*/ 563402 h 1665215"/>
              <a:gd name="connsiteX19" fmla="*/ 804518 w 1451297"/>
              <a:gd name="connsiteY19" fmla="*/ 580813 h 1665215"/>
              <a:gd name="connsiteX20" fmla="*/ 762417 w 1451297"/>
              <a:gd name="connsiteY20" fmla="*/ 601433 h 1665215"/>
              <a:gd name="connsiteX21" fmla="*/ 745063 w 1451297"/>
              <a:gd name="connsiteY21" fmla="*/ 611718 h 1665215"/>
              <a:gd name="connsiteX22" fmla="*/ 728903 w 1451297"/>
              <a:gd name="connsiteY22" fmla="*/ 620118 h 1665215"/>
              <a:gd name="connsiteX23" fmla="*/ 699404 w 1451297"/>
              <a:gd name="connsiteY23" fmla="*/ 638779 h 1665215"/>
              <a:gd name="connsiteX24" fmla="*/ 663551 w 1451297"/>
              <a:gd name="connsiteY24" fmla="*/ 660027 h 1665215"/>
              <a:gd name="connsiteX25" fmla="*/ 652772 w 1451297"/>
              <a:gd name="connsiteY25" fmla="*/ 668277 h 1665215"/>
              <a:gd name="connsiteX26" fmla="*/ 625448 w 1451297"/>
              <a:gd name="connsiteY26" fmla="*/ 685561 h 1665215"/>
              <a:gd name="connsiteX27" fmla="*/ 528137 w 1451297"/>
              <a:gd name="connsiteY27" fmla="*/ 759243 h 1665215"/>
              <a:gd name="connsiteX28" fmla="*/ 494828 w 1451297"/>
              <a:gd name="connsiteY28" fmla="*/ 789156 h 1665215"/>
              <a:gd name="connsiteX29" fmla="*/ 481939 w 1451297"/>
              <a:gd name="connsiteY29" fmla="*/ 799020 h 1665215"/>
              <a:gd name="connsiteX30" fmla="*/ 470719 w 1451297"/>
              <a:gd name="connsiteY30" fmla="*/ 810807 h 1665215"/>
              <a:gd name="connsiteX31" fmla="*/ 437459 w 1451297"/>
              <a:gd name="connsiteY31" fmla="*/ 840675 h 1665215"/>
              <a:gd name="connsiteX32" fmla="*/ 353902 w 1451297"/>
              <a:gd name="connsiteY32" fmla="*/ 929369 h 1665215"/>
              <a:gd name="connsiteX33" fmla="*/ 333808 w 1451297"/>
              <a:gd name="connsiteY33" fmla="*/ 954628 h 1665215"/>
              <a:gd name="connsiteX34" fmla="*/ 324505 w 1451297"/>
              <a:gd name="connsiteY34" fmla="*/ 964400 h 1665215"/>
              <a:gd name="connsiteX35" fmla="*/ 299588 w 1451297"/>
              <a:gd name="connsiteY35" fmla="*/ 997643 h 1665215"/>
              <a:gd name="connsiteX36" fmla="*/ 277956 w 1451297"/>
              <a:gd name="connsiteY36" fmla="*/ 1024834 h 1665215"/>
              <a:gd name="connsiteX37" fmla="*/ 267883 w 1451297"/>
              <a:gd name="connsiteY37" fmla="*/ 1039941 h 1665215"/>
              <a:gd name="connsiteX38" fmla="*/ 255862 w 1451297"/>
              <a:gd name="connsiteY38" fmla="*/ 1055978 h 1665215"/>
              <a:gd name="connsiteX39" fmla="*/ 230921 w 1451297"/>
              <a:gd name="connsiteY39" fmla="*/ 1095373 h 1665215"/>
              <a:gd name="connsiteX40" fmla="*/ 210109 w 1451297"/>
              <a:gd name="connsiteY40" fmla="*/ 1126584 h 1665215"/>
              <a:gd name="connsiteX41" fmla="*/ 203051 w 1451297"/>
              <a:gd name="connsiteY41" fmla="*/ 1139393 h 1665215"/>
              <a:gd name="connsiteX42" fmla="*/ 194471 w 1451297"/>
              <a:gd name="connsiteY42" fmla="*/ 1152945 h 1665215"/>
              <a:gd name="connsiteX43" fmla="*/ 169999 w 1451297"/>
              <a:gd name="connsiteY43" fmla="*/ 1199376 h 1665215"/>
              <a:gd name="connsiteX44" fmla="*/ 150849 w 1451297"/>
              <a:gd name="connsiteY44" fmla="*/ 1234129 h 1665215"/>
              <a:gd name="connsiteX45" fmla="*/ 146355 w 1451297"/>
              <a:gd name="connsiteY45" fmla="*/ 1244235 h 1665215"/>
              <a:gd name="connsiteX46" fmla="*/ 140735 w 1451297"/>
              <a:gd name="connsiteY46" fmla="*/ 1254898 h 1665215"/>
              <a:gd name="connsiteX47" fmla="*/ 117072 w 1451297"/>
              <a:gd name="connsiteY47" fmla="*/ 1310089 h 1665215"/>
              <a:gd name="connsiteX48" fmla="*/ 100667 w 1451297"/>
              <a:gd name="connsiteY48" fmla="*/ 1346980 h 1665215"/>
              <a:gd name="connsiteX49" fmla="*/ 98242 w 1451297"/>
              <a:gd name="connsiteY49" fmla="*/ 1354007 h 1665215"/>
              <a:gd name="connsiteX50" fmla="*/ 95057 w 1451297"/>
              <a:gd name="connsiteY50" fmla="*/ 1361434 h 1665215"/>
              <a:gd name="connsiteX51" fmla="*/ 71988 w 1451297"/>
              <a:gd name="connsiteY51" fmla="*/ 1430064 h 1665215"/>
              <a:gd name="connsiteX52" fmla="*/ 60049 w 1451297"/>
              <a:gd name="connsiteY52" fmla="*/ 1464649 h 1665215"/>
              <a:gd name="connsiteX53" fmla="*/ 59134 w 1451297"/>
              <a:gd name="connsiteY53" fmla="*/ 1468302 h 1665215"/>
              <a:gd name="connsiteX54" fmla="*/ 57840 w 1451297"/>
              <a:gd name="connsiteY54" fmla="*/ 1472151 h 1665215"/>
              <a:gd name="connsiteX55" fmla="*/ 29551 w 1451297"/>
              <a:gd name="connsiteY55" fmla="*/ 1586386 h 1665215"/>
              <a:gd name="connsiteX56" fmla="*/ 29485 w 1451297"/>
              <a:gd name="connsiteY56" fmla="*/ 1586647 h 1665215"/>
              <a:gd name="connsiteX57" fmla="*/ 17494 w 1451297"/>
              <a:gd name="connsiteY57" fmla="*/ 1665215 h 1665215"/>
              <a:gd name="connsiteX58" fmla="*/ 7493 w 1451297"/>
              <a:gd name="connsiteY58" fmla="*/ 1599683 h 1665215"/>
              <a:gd name="connsiteX59" fmla="*/ 0 w 1451297"/>
              <a:gd name="connsiteY59" fmla="*/ 1451296 h 1665215"/>
              <a:gd name="connsiteX60" fmla="*/ 1451296 w 1451297"/>
              <a:gd name="connsiteY60" fmla="*/ 0 h 1665215"/>
            </a:gdLst>
            <a:ahLst/>
            <a:cxnLst/>
            <a:rect l="l" t="t" r="r" b="b"/>
            <a:pathLst>
              <a:path w="1451297" h="1665215">
                <a:moveTo>
                  <a:pt x="1451296" y="0"/>
                </a:moveTo>
                <a:lnTo>
                  <a:pt x="1451297" y="0"/>
                </a:lnTo>
                <a:lnTo>
                  <a:pt x="1451297" y="427837"/>
                </a:lnTo>
                <a:lnTo>
                  <a:pt x="1321239" y="433585"/>
                </a:lnTo>
                <a:cubicBezTo>
                  <a:pt x="1281073" y="437152"/>
                  <a:pt x="1241377" y="442356"/>
                  <a:pt x="1202218" y="449129"/>
                </a:cubicBezTo>
                <a:lnTo>
                  <a:pt x="1198164" y="450003"/>
                </a:lnTo>
                <a:lnTo>
                  <a:pt x="1194392" y="450506"/>
                </a:lnTo>
                <a:lnTo>
                  <a:pt x="1158328" y="458589"/>
                </a:lnTo>
                <a:lnTo>
                  <a:pt x="1086422" y="474088"/>
                </a:lnTo>
                <a:lnTo>
                  <a:pt x="1078577" y="476464"/>
                </a:lnTo>
                <a:lnTo>
                  <a:pt x="1071247" y="478107"/>
                </a:lnTo>
                <a:lnTo>
                  <a:pt x="1032370" y="490459"/>
                </a:lnTo>
                <a:lnTo>
                  <a:pt x="974255" y="508061"/>
                </a:lnTo>
                <a:lnTo>
                  <a:pt x="962911" y="512528"/>
                </a:lnTo>
                <a:lnTo>
                  <a:pt x="952292" y="515902"/>
                </a:lnTo>
                <a:lnTo>
                  <a:pt x="915365" y="531251"/>
                </a:lnTo>
                <a:lnTo>
                  <a:pt x="866119" y="550643"/>
                </a:lnTo>
                <a:lnTo>
                  <a:pt x="851587" y="557761"/>
                </a:lnTo>
                <a:lnTo>
                  <a:pt x="838014" y="563402"/>
                </a:lnTo>
                <a:lnTo>
                  <a:pt x="804518" y="580813"/>
                </a:lnTo>
                <a:lnTo>
                  <a:pt x="762417" y="601433"/>
                </a:lnTo>
                <a:lnTo>
                  <a:pt x="745063" y="611718"/>
                </a:lnTo>
                <a:lnTo>
                  <a:pt x="728903" y="620118"/>
                </a:lnTo>
                <a:lnTo>
                  <a:pt x="699404" y="638779"/>
                </a:lnTo>
                <a:lnTo>
                  <a:pt x="663551" y="660027"/>
                </a:lnTo>
                <a:lnTo>
                  <a:pt x="652772" y="668277"/>
                </a:lnTo>
                <a:lnTo>
                  <a:pt x="625448" y="685561"/>
                </a:lnTo>
                <a:cubicBezTo>
                  <a:pt x="591960" y="708776"/>
                  <a:pt x="559496" y="733364"/>
                  <a:pt x="528137" y="759243"/>
                </a:cubicBezTo>
                <a:lnTo>
                  <a:pt x="494828" y="789156"/>
                </a:lnTo>
                <a:lnTo>
                  <a:pt x="481939" y="799020"/>
                </a:lnTo>
                <a:lnTo>
                  <a:pt x="470719" y="810807"/>
                </a:lnTo>
                <a:lnTo>
                  <a:pt x="437459" y="840675"/>
                </a:lnTo>
                <a:cubicBezTo>
                  <a:pt x="408393" y="869057"/>
                  <a:pt x="380513" y="898648"/>
                  <a:pt x="353902" y="929369"/>
                </a:cubicBezTo>
                <a:lnTo>
                  <a:pt x="333808" y="954628"/>
                </a:lnTo>
                <a:lnTo>
                  <a:pt x="324505" y="964400"/>
                </a:lnTo>
                <a:lnTo>
                  <a:pt x="299588" y="997643"/>
                </a:lnTo>
                <a:lnTo>
                  <a:pt x="277956" y="1024834"/>
                </a:lnTo>
                <a:lnTo>
                  <a:pt x="267883" y="1039941"/>
                </a:lnTo>
                <a:lnTo>
                  <a:pt x="255862" y="1055978"/>
                </a:lnTo>
                <a:lnTo>
                  <a:pt x="230921" y="1095373"/>
                </a:lnTo>
                <a:lnTo>
                  <a:pt x="210109" y="1126584"/>
                </a:lnTo>
                <a:lnTo>
                  <a:pt x="203051" y="1139393"/>
                </a:lnTo>
                <a:lnTo>
                  <a:pt x="194471" y="1152945"/>
                </a:lnTo>
                <a:lnTo>
                  <a:pt x="169999" y="1199376"/>
                </a:lnTo>
                <a:lnTo>
                  <a:pt x="150849" y="1234129"/>
                </a:lnTo>
                <a:lnTo>
                  <a:pt x="146355" y="1244235"/>
                </a:lnTo>
                <a:lnTo>
                  <a:pt x="140735" y="1254898"/>
                </a:lnTo>
                <a:lnTo>
                  <a:pt x="117072" y="1310089"/>
                </a:lnTo>
                <a:lnTo>
                  <a:pt x="100667" y="1346980"/>
                </a:lnTo>
                <a:lnTo>
                  <a:pt x="98242" y="1354007"/>
                </a:lnTo>
                <a:lnTo>
                  <a:pt x="95057" y="1361434"/>
                </a:lnTo>
                <a:lnTo>
                  <a:pt x="71988" y="1430064"/>
                </a:lnTo>
                <a:lnTo>
                  <a:pt x="60049" y="1464649"/>
                </a:lnTo>
                <a:lnTo>
                  <a:pt x="59134" y="1468302"/>
                </a:lnTo>
                <a:lnTo>
                  <a:pt x="57840" y="1472151"/>
                </a:lnTo>
                <a:lnTo>
                  <a:pt x="29551" y="1586386"/>
                </a:lnTo>
                <a:lnTo>
                  <a:pt x="29485" y="1586647"/>
                </a:lnTo>
                <a:lnTo>
                  <a:pt x="17494" y="1665215"/>
                </a:lnTo>
                <a:lnTo>
                  <a:pt x="7493" y="1599683"/>
                </a:lnTo>
                <a:cubicBezTo>
                  <a:pt x="2538" y="1550894"/>
                  <a:pt x="0" y="1501392"/>
                  <a:pt x="0" y="1451296"/>
                </a:cubicBezTo>
                <a:cubicBezTo>
                  <a:pt x="0" y="649767"/>
                  <a:pt x="649767" y="0"/>
                  <a:pt x="1451296" y="0"/>
                </a:cubicBezTo>
                <a:close/>
              </a:path>
            </a:pathLst>
          </a:custGeom>
          <a:gradFill>
            <a:gsLst>
              <a:gs pos="0">
                <a:schemeClr val="accent1"/>
              </a:gs>
              <a:gs pos="82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5400000" flipH="1" flipV="1">
            <a:off x="4720115" y="3823258"/>
            <a:ext cx="1218147" cy="1397699"/>
          </a:xfrm>
          <a:custGeom>
            <a:avLst/>
            <a:gdLst>
              <a:gd name="connsiteX0" fmla="*/ 1451296 w 1451297"/>
              <a:gd name="connsiteY0" fmla="*/ 0 h 1665215"/>
              <a:gd name="connsiteX1" fmla="*/ 1451297 w 1451297"/>
              <a:gd name="connsiteY1" fmla="*/ 0 h 1665215"/>
              <a:gd name="connsiteX2" fmla="*/ 1451297 w 1451297"/>
              <a:gd name="connsiteY2" fmla="*/ 427837 h 1665215"/>
              <a:gd name="connsiteX3" fmla="*/ 1321239 w 1451297"/>
              <a:gd name="connsiteY3" fmla="*/ 433585 h 1665215"/>
              <a:gd name="connsiteX4" fmla="*/ 1202218 w 1451297"/>
              <a:gd name="connsiteY4" fmla="*/ 449129 h 1665215"/>
              <a:gd name="connsiteX5" fmla="*/ 1198164 w 1451297"/>
              <a:gd name="connsiteY5" fmla="*/ 450003 h 1665215"/>
              <a:gd name="connsiteX6" fmla="*/ 1194392 w 1451297"/>
              <a:gd name="connsiteY6" fmla="*/ 450506 h 1665215"/>
              <a:gd name="connsiteX7" fmla="*/ 1158328 w 1451297"/>
              <a:gd name="connsiteY7" fmla="*/ 458589 h 1665215"/>
              <a:gd name="connsiteX8" fmla="*/ 1086422 w 1451297"/>
              <a:gd name="connsiteY8" fmla="*/ 474088 h 1665215"/>
              <a:gd name="connsiteX9" fmla="*/ 1078577 w 1451297"/>
              <a:gd name="connsiteY9" fmla="*/ 476464 h 1665215"/>
              <a:gd name="connsiteX10" fmla="*/ 1071247 w 1451297"/>
              <a:gd name="connsiteY10" fmla="*/ 478107 h 1665215"/>
              <a:gd name="connsiteX11" fmla="*/ 1032370 w 1451297"/>
              <a:gd name="connsiteY11" fmla="*/ 490459 h 1665215"/>
              <a:gd name="connsiteX12" fmla="*/ 974255 w 1451297"/>
              <a:gd name="connsiteY12" fmla="*/ 508061 h 1665215"/>
              <a:gd name="connsiteX13" fmla="*/ 962911 w 1451297"/>
              <a:gd name="connsiteY13" fmla="*/ 512528 h 1665215"/>
              <a:gd name="connsiteX14" fmla="*/ 952292 w 1451297"/>
              <a:gd name="connsiteY14" fmla="*/ 515902 h 1665215"/>
              <a:gd name="connsiteX15" fmla="*/ 915365 w 1451297"/>
              <a:gd name="connsiteY15" fmla="*/ 531251 h 1665215"/>
              <a:gd name="connsiteX16" fmla="*/ 866119 w 1451297"/>
              <a:gd name="connsiteY16" fmla="*/ 550643 h 1665215"/>
              <a:gd name="connsiteX17" fmla="*/ 851587 w 1451297"/>
              <a:gd name="connsiteY17" fmla="*/ 557761 h 1665215"/>
              <a:gd name="connsiteX18" fmla="*/ 838014 w 1451297"/>
              <a:gd name="connsiteY18" fmla="*/ 563402 h 1665215"/>
              <a:gd name="connsiteX19" fmla="*/ 804518 w 1451297"/>
              <a:gd name="connsiteY19" fmla="*/ 580813 h 1665215"/>
              <a:gd name="connsiteX20" fmla="*/ 762417 w 1451297"/>
              <a:gd name="connsiteY20" fmla="*/ 601433 h 1665215"/>
              <a:gd name="connsiteX21" fmla="*/ 745063 w 1451297"/>
              <a:gd name="connsiteY21" fmla="*/ 611718 h 1665215"/>
              <a:gd name="connsiteX22" fmla="*/ 728903 w 1451297"/>
              <a:gd name="connsiteY22" fmla="*/ 620118 h 1665215"/>
              <a:gd name="connsiteX23" fmla="*/ 699404 w 1451297"/>
              <a:gd name="connsiteY23" fmla="*/ 638779 h 1665215"/>
              <a:gd name="connsiteX24" fmla="*/ 663551 w 1451297"/>
              <a:gd name="connsiteY24" fmla="*/ 660027 h 1665215"/>
              <a:gd name="connsiteX25" fmla="*/ 652772 w 1451297"/>
              <a:gd name="connsiteY25" fmla="*/ 668277 h 1665215"/>
              <a:gd name="connsiteX26" fmla="*/ 625448 w 1451297"/>
              <a:gd name="connsiteY26" fmla="*/ 685561 h 1665215"/>
              <a:gd name="connsiteX27" fmla="*/ 528137 w 1451297"/>
              <a:gd name="connsiteY27" fmla="*/ 759243 h 1665215"/>
              <a:gd name="connsiteX28" fmla="*/ 494828 w 1451297"/>
              <a:gd name="connsiteY28" fmla="*/ 789156 h 1665215"/>
              <a:gd name="connsiteX29" fmla="*/ 481939 w 1451297"/>
              <a:gd name="connsiteY29" fmla="*/ 799020 h 1665215"/>
              <a:gd name="connsiteX30" fmla="*/ 470719 w 1451297"/>
              <a:gd name="connsiteY30" fmla="*/ 810807 h 1665215"/>
              <a:gd name="connsiteX31" fmla="*/ 437459 w 1451297"/>
              <a:gd name="connsiteY31" fmla="*/ 840675 h 1665215"/>
              <a:gd name="connsiteX32" fmla="*/ 353902 w 1451297"/>
              <a:gd name="connsiteY32" fmla="*/ 929369 h 1665215"/>
              <a:gd name="connsiteX33" fmla="*/ 333808 w 1451297"/>
              <a:gd name="connsiteY33" fmla="*/ 954628 h 1665215"/>
              <a:gd name="connsiteX34" fmla="*/ 324505 w 1451297"/>
              <a:gd name="connsiteY34" fmla="*/ 964400 h 1665215"/>
              <a:gd name="connsiteX35" fmla="*/ 299588 w 1451297"/>
              <a:gd name="connsiteY35" fmla="*/ 997643 h 1665215"/>
              <a:gd name="connsiteX36" fmla="*/ 277956 w 1451297"/>
              <a:gd name="connsiteY36" fmla="*/ 1024834 h 1665215"/>
              <a:gd name="connsiteX37" fmla="*/ 267883 w 1451297"/>
              <a:gd name="connsiteY37" fmla="*/ 1039941 h 1665215"/>
              <a:gd name="connsiteX38" fmla="*/ 255862 w 1451297"/>
              <a:gd name="connsiteY38" fmla="*/ 1055978 h 1665215"/>
              <a:gd name="connsiteX39" fmla="*/ 230921 w 1451297"/>
              <a:gd name="connsiteY39" fmla="*/ 1095373 h 1665215"/>
              <a:gd name="connsiteX40" fmla="*/ 210109 w 1451297"/>
              <a:gd name="connsiteY40" fmla="*/ 1126584 h 1665215"/>
              <a:gd name="connsiteX41" fmla="*/ 203051 w 1451297"/>
              <a:gd name="connsiteY41" fmla="*/ 1139393 h 1665215"/>
              <a:gd name="connsiteX42" fmla="*/ 194471 w 1451297"/>
              <a:gd name="connsiteY42" fmla="*/ 1152945 h 1665215"/>
              <a:gd name="connsiteX43" fmla="*/ 169999 w 1451297"/>
              <a:gd name="connsiteY43" fmla="*/ 1199376 h 1665215"/>
              <a:gd name="connsiteX44" fmla="*/ 150849 w 1451297"/>
              <a:gd name="connsiteY44" fmla="*/ 1234129 h 1665215"/>
              <a:gd name="connsiteX45" fmla="*/ 146355 w 1451297"/>
              <a:gd name="connsiteY45" fmla="*/ 1244235 h 1665215"/>
              <a:gd name="connsiteX46" fmla="*/ 140735 w 1451297"/>
              <a:gd name="connsiteY46" fmla="*/ 1254898 h 1665215"/>
              <a:gd name="connsiteX47" fmla="*/ 117072 w 1451297"/>
              <a:gd name="connsiteY47" fmla="*/ 1310089 h 1665215"/>
              <a:gd name="connsiteX48" fmla="*/ 100667 w 1451297"/>
              <a:gd name="connsiteY48" fmla="*/ 1346980 h 1665215"/>
              <a:gd name="connsiteX49" fmla="*/ 98242 w 1451297"/>
              <a:gd name="connsiteY49" fmla="*/ 1354007 h 1665215"/>
              <a:gd name="connsiteX50" fmla="*/ 95057 w 1451297"/>
              <a:gd name="connsiteY50" fmla="*/ 1361434 h 1665215"/>
              <a:gd name="connsiteX51" fmla="*/ 71988 w 1451297"/>
              <a:gd name="connsiteY51" fmla="*/ 1430064 h 1665215"/>
              <a:gd name="connsiteX52" fmla="*/ 60049 w 1451297"/>
              <a:gd name="connsiteY52" fmla="*/ 1464649 h 1665215"/>
              <a:gd name="connsiteX53" fmla="*/ 59134 w 1451297"/>
              <a:gd name="connsiteY53" fmla="*/ 1468302 h 1665215"/>
              <a:gd name="connsiteX54" fmla="*/ 57840 w 1451297"/>
              <a:gd name="connsiteY54" fmla="*/ 1472151 h 1665215"/>
              <a:gd name="connsiteX55" fmla="*/ 29551 w 1451297"/>
              <a:gd name="connsiteY55" fmla="*/ 1586386 h 1665215"/>
              <a:gd name="connsiteX56" fmla="*/ 29485 w 1451297"/>
              <a:gd name="connsiteY56" fmla="*/ 1586647 h 1665215"/>
              <a:gd name="connsiteX57" fmla="*/ 17494 w 1451297"/>
              <a:gd name="connsiteY57" fmla="*/ 1665215 h 1665215"/>
              <a:gd name="connsiteX58" fmla="*/ 7493 w 1451297"/>
              <a:gd name="connsiteY58" fmla="*/ 1599683 h 1665215"/>
              <a:gd name="connsiteX59" fmla="*/ 0 w 1451297"/>
              <a:gd name="connsiteY59" fmla="*/ 1451296 h 1665215"/>
              <a:gd name="connsiteX60" fmla="*/ 1451296 w 1451297"/>
              <a:gd name="connsiteY60" fmla="*/ 0 h 1665215"/>
            </a:gdLst>
            <a:ahLst/>
            <a:cxnLst/>
            <a:rect l="l" t="t" r="r" b="b"/>
            <a:pathLst>
              <a:path w="1451297" h="1665215">
                <a:moveTo>
                  <a:pt x="1451296" y="0"/>
                </a:moveTo>
                <a:lnTo>
                  <a:pt x="1451297" y="0"/>
                </a:lnTo>
                <a:lnTo>
                  <a:pt x="1451297" y="427837"/>
                </a:lnTo>
                <a:lnTo>
                  <a:pt x="1321239" y="433585"/>
                </a:lnTo>
                <a:cubicBezTo>
                  <a:pt x="1281073" y="437152"/>
                  <a:pt x="1241377" y="442356"/>
                  <a:pt x="1202218" y="449129"/>
                </a:cubicBezTo>
                <a:lnTo>
                  <a:pt x="1198164" y="450003"/>
                </a:lnTo>
                <a:lnTo>
                  <a:pt x="1194392" y="450506"/>
                </a:lnTo>
                <a:lnTo>
                  <a:pt x="1158328" y="458589"/>
                </a:lnTo>
                <a:lnTo>
                  <a:pt x="1086422" y="474088"/>
                </a:lnTo>
                <a:lnTo>
                  <a:pt x="1078577" y="476464"/>
                </a:lnTo>
                <a:lnTo>
                  <a:pt x="1071247" y="478107"/>
                </a:lnTo>
                <a:lnTo>
                  <a:pt x="1032370" y="490459"/>
                </a:lnTo>
                <a:lnTo>
                  <a:pt x="974255" y="508061"/>
                </a:lnTo>
                <a:lnTo>
                  <a:pt x="962911" y="512528"/>
                </a:lnTo>
                <a:lnTo>
                  <a:pt x="952292" y="515902"/>
                </a:lnTo>
                <a:lnTo>
                  <a:pt x="915365" y="531251"/>
                </a:lnTo>
                <a:lnTo>
                  <a:pt x="866119" y="550643"/>
                </a:lnTo>
                <a:lnTo>
                  <a:pt x="851587" y="557761"/>
                </a:lnTo>
                <a:lnTo>
                  <a:pt x="838014" y="563402"/>
                </a:lnTo>
                <a:lnTo>
                  <a:pt x="804518" y="580813"/>
                </a:lnTo>
                <a:lnTo>
                  <a:pt x="762417" y="601433"/>
                </a:lnTo>
                <a:lnTo>
                  <a:pt x="745063" y="611718"/>
                </a:lnTo>
                <a:lnTo>
                  <a:pt x="728903" y="620118"/>
                </a:lnTo>
                <a:lnTo>
                  <a:pt x="699404" y="638779"/>
                </a:lnTo>
                <a:lnTo>
                  <a:pt x="663551" y="660027"/>
                </a:lnTo>
                <a:lnTo>
                  <a:pt x="652772" y="668277"/>
                </a:lnTo>
                <a:lnTo>
                  <a:pt x="625448" y="685561"/>
                </a:lnTo>
                <a:cubicBezTo>
                  <a:pt x="591960" y="708776"/>
                  <a:pt x="559496" y="733364"/>
                  <a:pt x="528137" y="759243"/>
                </a:cubicBezTo>
                <a:lnTo>
                  <a:pt x="494828" y="789156"/>
                </a:lnTo>
                <a:lnTo>
                  <a:pt x="481939" y="799020"/>
                </a:lnTo>
                <a:lnTo>
                  <a:pt x="470719" y="810807"/>
                </a:lnTo>
                <a:lnTo>
                  <a:pt x="437459" y="840675"/>
                </a:lnTo>
                <a:cubicBezTo>
                  <a:pt x="408393" y="869057"/>
                  <a:pt x="380513" y="898648"/>
                  <a:pt x="353902" y="929369"/>
                </a:cubicBezTo>
                <a:lnTo>
                  <a:pt x="333808" y="954628"/>
                </a:lnTo>
                <a:lnTo>
                  <a:pt x="324505" y="964400"/>
                </a:lnTo>
                <a:lnTo>
                  <a:pt x="299588" y="997643"/>
                </a:lnTo>
                <a:lnTo>
                  <a:pt x="277956" y="1024834"/>
                </a:lnTo>
                <a:lnTo>
                  <a:pt x="267883" y="1039941"/>
                </a:lnTo>
                <a:lnTo>
                  <a:pt x="255862" y="1055978"/>
                </a:lnTo>
                <a:lnTo>
                  <a:pt x="230921" y="1095373"/>
                </a:lnTo>
                <a:lnTo>
                  <a:pt x="210109" y="1126584"/>
                </a:lnTo>
                <a:lnTo>
                  <a:pt x="203051" y="1139393"/>
                </a:lnTo>
                <a:lnTo>
                  <a:pt x="194471" y="1152945"/>
                </a:lnTo>
                <a:lnTo>
                  <a:pt x="169999" y="1199376"/>
                </a:lnTo>
                <a:lnTo>
                  <a:pt x="150849" y="1234129"/>
                </a:lnTo>
                <a:lnTo>
                  <a:pt x="146355" y="1244235"/>
                </a:lnTo>
                <a:lnTo>
                  <a:pt x="140735" y="1254898"/>
                </a:lnTo>
                <a:lnTo>
                  <a:pt x="117072" y="1310089"/>
                </a:lnTo>
                <a:lnTo>
                  <a:pt x="100667" y="1346980"/>
                </a:lnTo>
                <a:lnTo>
                  <a:pt x="98242" y="1354007"/>
                </a:lnTo>
                <a:lnTo>
                  <a:pt x="95057" y="1361434"/>
                </a:lnTo>
                <a:lnTo>
                  <a:pt x="71988" y="1430064"/>
                </a:lnTo>
                <a:lnTo>
                  <a:pt x="60049" y="1464649"/>
                </a:lnTo>
                <a:lnTo>
                  <a:pt x="59134" y="1468302"/>
                </a:lnTo>
                <a:lnTo>
                  <a:pt x="57840" y="1472151"/>
                </a:lnTo>
                <a:lnTo>
                  <a:pt x="29551" y="1586386"/>
                </a:lnTo>
                <a:lnTo>
                  <a:pt x="29485" y="1586647"/>
                </a:lnTo>
                <a:lnTo>
                  <a:pt x="17494" y="1665215"/>
                </a:lnTo>
                <a:lnTo>
                  <a:pt x="7493" y="1599683"/>
                </a:lnTo>
                <a:cubicBezTo>
                  <a:pt x="2538" y="1550894"/>
                  <a:pt x="0" y="1501392"/>
                  <a:pt x="0" y="1451296"/>
                </a:cubicBezTo>
                <a:cubicBezTo>
                  <a:pt x="0" y="649767"/>
                  <a:pt x="649767" y="0"/>
                  <a:pt x="1451296" y="0"/>
                </a:cubicBezTo>
                <a:close/>
              </a:path>
            </a:pathLst>
          </a:custGeom>
          <a:gradFill>
            <a:gsLst>
              <a:gs pos="0">
                <a:schemeClr val="accent1"/>
              </a:gs>
              <a:gs pos="82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6001634" y="4069704"/>
            <a:ext cx="1218147" cy="1397699"/>
          </a:xfrm>
          <a:custGeom>
            <a:avLst/>
            <a:gdLst>
              <a:gd name="connsiteX0" fmla="*/ 1451296 w 1451297"/>
              <a:gd name="connsiteY0" fmla="*/ 0 h 1665215"/>
              <a:gd name="connsiteX1" fmla="*/ 1451297 w 1451297"/>
              <a:gd name="connsiteY1" fmla="*/ 0 h 1665215"/>
              <a:gd name="connsiteX2" fmla="*/ 1451297 w 1451297"/>
              <a:gd name="connsiteY2" fmla="*/ 427837 h 1665215"/>
              <a:gd name="connsiteX3" fmla="*/ 1321239 w 1451297"/>
              <a:gd name="connsiteY3" fmla="*/ 433585 h 1665215"/>
              <a:gd name="connsiteX4" fmla="*/ 1202218 w 1451297"/>
              <a:gd name="connsiteY4" fmla="*/ 449129 h 1665215"/>
              <a:gd name="connsiteX5" fmla="*/ 1198164 w 1451297"/>
              <a:gd name="connsiteY5" fmla="*/ 450003 h 1665215"/>
              <a:gd name="connsiteX6" fmla="*/ 1194392 w 1451297"/>
              <a:gd name="connsiteY6" fmla="*/ 450506 h 1665215"/>
              <a:gd name="connsiteX7" fmla="*/ 1158328 w 1451297"/>
              <a:gd name="connsiteY7" fmla="*/ 458589 h 1665215"/>
              <a:gd name="connsiteX8" fmla="*/ 1086422 w 1451297"/>
              <a:gd name="connsiteY8" fmla="*/ 474088 h 1665215"/>
              <a:gd name="connsiteX9" fmla="*/ 1078577 w 1451297"/>
              <a:gd name="connsiteY9" fmla="*/ 476464 h 1665215"/>
              <a:gd name="connsiteX10" fmla="*/ 1071247 w 1451297"/>
              <a:gd name="connsiteY10" fmla="*/ 478107 h 1665215"/>
              <a:gd name="connsiteX11" fmla="*/ 1032370 w 1451297"/>
              <a:gd name="connsiteY11" fmla="*/ 490459 h 1665215"/>
              <a:gd name="connsiteX12" fmla="*/ 974255 w 1451297"/>
              <a:gd name="connsiteY12" fmla="*/ 508061 h 1665215"/>
              <a:gd name="connsiteX13" fmla="*/ 962911 w 1451297"/>
              <a:gd name="connsiteY13" fmla="*/ 512528 h 1665215"/>
              <a:gd name="connsiteX14" fmla="*/ 952292 w 1451297"/>
              <a:gd name="connsiteY14" fmla="*/ 515902 h 1665215"/>
              <a:gd name="connsiteX15" fmla="*/ 915365 w 1451297"/>
              <a:gd name="connsiteY15" fmla="*/ 531251 h 1665215"/>
              <a:gd name="connsiteX16" fmla="*/ 866119 w 1451297"/>
              <a:gd name="connsiteY16" fmla="*/ 550643 h 1665215"/>
              <a:gd name="connsiteX17" fmla="*/ 851587 w 1451297"/>
              <a:gd name="connsiteY17" fmla="*/ 557761 h 1665215"/>
              <a:gd name="connsiteX18" fmla="*/ 838014 w 1451297"/>
              <a:gd name="connsiteY18" fmla="*/ 563402 h 1665215"/>
              <a:gd name="connsiteX19" fmla="*/ 804518 w 1451297"/>
              <a:gd name="connsiteY19" fmla="*/ 580813 h 1665215"/>
              <a:gd name="connsiteX20" fmla="*/ 762417 w 1451297"/>
              <a:gd name="connsiteY20" fmla="*/ 601433 h 1665215"/>
              <a:gd name="connsiteX21" fmla="*/ 745063 w 1451297"/>
              <a:gd name="connsiteY21" fmla="*/ 611718 h 1665215"/>
              <a:gd name="connsiteX22" fmla="*/ 728903 w 1451297"/>
              <a:gd name="connsiteY22" fmla="*/ 620118 h 1665215"/>
              <a:gd name="connsiteX23" fmla="*/ 699404 w 1451297"/>
              <a:gd name="connsiteY23" fmla="*/ 638779 h 1665215"/>
              <a:gd name="connsiteX24" fmla="*/ 663551 w 1451297"/>
              <a:gd name="connsiteY24" fmla="*/ 660027 h 1665215"/>
              <a:gd name="connsiteX25" fmla="*/ 652772 w 1451297"/>
              <a:gd name="connsiteY25" fmla="*/ 668277 h 1665215"/>
              <a:gd name="connsiteX26" fmla="*/ 625448 w 1451297"/>
              <a:gd name="connsiteY26" fmla="*/ 685561 h 1665215"/>
              <a:gd name="connsiteX27" fmla="*/ 528137 w 1451297"/>
              <a:gd name="connsiteY27" fmla="*/ 759243 h 1665215"/>
              <a:gd name="connsiteX28" fmla="*/ 494828 w 1451297"/>
              <a:gd name="connsiteY28" fmla="*/ 789156 h 1665215"/>
              <a:gd name="connsiteX29" fmla="*/ 481939 w 1451297"/>
              <a:gd name="connsiteY29" fmla="*/ 799020 h 1665215"/>
              <a:gd name="connsiteX30" fmla="*/ 470719 w 1451297"/>
              <a:gd name="connsiteY30" fmla="*/ 810807 h 1665215"/>
              <a:gd name="connsiteX31" fmla="*/ 437459 w 1451297"/>
              <a:gd name="connsiteY31" fmla="*/ 840675 h 1665215"/>
              <a:gd name="connsiteX32" fmla="*/ 353902 w 1451297"/>
              <a:gd name="connsiteY32" fmla="*/ 929369 h 1665215"/>
              <a:gd name="connsiteX33" fmla="*/ 333808 w 1451297"/>
              <a:gd name="connsiteY33" fmla="*/ 954628 h 1665215"/>
              <a:gd name="connsiteX34" fmla="*/ 324505 w 1451297"/>
              <a:gd name="connsiteY34" fmla="*/ 964400 h 1665215"/>
              <a:gd name="connsiteX35" fmla="*/ 299588 w 1451297"/>
              <a:gd name="connsiteY35" fmla="*/ 997643 h 1665215"/>
              <a:gd name="connsiteX36" fmla="*/ 277956 w 1451297"/>
              <a:gd name="connsiteY36" fmla="*/ 1024834 h 1665215"/>
              <a:gd name="connsiteX37" fmla="*/ 267883 w 1451297"/>
              <a:gd name="connsiteY37" fmla="*/ 1039941 h 1665215"/>
              <a:gd name="connsiteX38" fmla="*/ 255862 w 1451297"/>
              <a:gd name="connsiteY38" fmla="*/ 1055978 h 1665215"/>
              <a:gd name="connsiteX39" fmla="*/ 230921 w 1451297"/>
              <a:gd name="connsiteY39" fmla="*/ 1095373 h 1665215"/>
              <a:gd name="connsiteX40" fmla="*/ 210109 w 1451297"/>
              <a:gd name="connsiteY40" fmla="*/ 1126584 h 1665215"/>
              <a:gd name="connsiteX41" fmla="*/ 203051 w 1451297"/>
              <a:gd name="connsiteY41" fmla="*/ 1139393 h 1665215"/>
              <a:gd name="connsiteX42" fmla="*/ 194471 w 1451297"/>
              <a:gd name="connsiteY42" fmla="*/ 1152945 h 1665215"/>
              <a:gd name="connsiteX43" fmla="*/ 169999 w 1451297"/>
              <a:gd name="connsiteY43" fmla="*/ 1199376 h 1665215"/>
              <a:gd name="connsiteX44" fmla="*/ 150849 w 1451297"/>
              <a:gd name="connsiteY44" fmla="*/ 1234129 h 1665215"/>
              <a:gd name="connsiteX45" fmla="*/ 146355 w 1451297"/>
              <a:gd name="connsiteY45" fmla="*/ 1244235 h 1665215"/>
              <a:gd name="connsiteX46" fmla="*/ 140735 w 1451297"/>
              <a:gd name="connsiteY46" fmla="*/ 1254898 h 1665215"/>
              <a:gd name="connsiteX47" fmla="*/ 117072 w 1451297"/>
              <a:gd name="connsiteY47" fmla="*/ 1310089 h 1665215"/>
              <a:gd name="connsiteX48" fmla="*/ 100667 w 1451297"/>
              <a:gd name="connsiteY48" fmla="*/ 1346980 h 1665215"/>
              <a:gd name="connsiteX49" fmla="*/ 98242 w 1451297"/>
              <a:gd name="connsiteY49" fmla="*/ 1354007 h 1665215"/>
              <a:gd name="connsiteX50" fmla="*/ 95057 w 1451297"/>
              <a:gd name="connsiteY50" fmla="*/ 1361434 h 1665215"/>
              <a:gd name="connsiteX51" fmla="*/ 71988 w 1451297"/>
              <a:gd name="connsiteY51" fmla="*/ 1430064 h 1665215"/>
              <a:gd name="connsiteX52" fmla="*/ 60049 w 1451297"/>
              <a:gd name="connsiteY52" fmla="*/ 1464649 h 1665215"/>
              <a:gd name="connsiteX53" fmla="*/ 59134 w 1451297"/>
              <a:gd name="connsiteY53" fmla="*/ 1468302 h 1665215"/>
              <a:gd name="connsiteX54" fmla="*/ 57840 w 1451297"/>
              <a:gd name="connsiteY54" fmla="*/ 1472151 h 1665215"/>
              <a:gd name="connsiteX55" fmla="*/ 29551 w 1451297"/>
              <a:gd name="connsiteY55" fmla="*/ 1586386 h 1665215"/>
              <a:gd name="connsiteX56" fmla="*/ 29485 w 1451297"/>
              <a:gd name="connsiteY56" fmla="*/ 1586647 h 1665215"/>
              <a:gd name="connsiteX57" fmla="*/ 17494 w 1451297"/>
              <a:gd name="connsiteY57" fmla="*/ 1665215 h 1665215"/>
              <a:gd name="connsiteX58" fmla="*/ 7493 w 1451297"/>
              <a:gd name="connsiteY58" fmla="*/ 1599683 h 1665215"/>
              <a:gd name="connsiteX59" fmla="*/ 0 w 1451297"/>
              <a:gd name="connsiteY59" fmla="*/ 1451296 h 1665215"/>
              <a:gd name="connsiteX60" fmla="*/ 1451296 w 1451297"/>
              <a:gd name="connsiteY60" fmla="*/ 0 h 1665215"/>
            </a:gdLst>
            <a:ahLst/>
            <a:cxnLst/>
            <a:rect l="l" t="t" r="r" b="b"/>
            <a:pathLst>
              <a:path w="1451297" h="1665215">
                <a:moveTo>
                  <a:pt x="1451296" y="0"/>
                </a:moveTo>
                <a:lnTo>
                  <a:pt x="1451297" y="0"/>
                </a:lnTo>
                <a:lnTo>
                  <a:pt x="1451297" y="427837"/>
                </a:lnTo>
                <a:lnTo>
                  <a:pt x="1321239" y="433585"/>
                </a:lnTo>
                <a:cubicBezTo>
                  <a:pt x="1281073" y="437152"/>
                  <a:pt x="1241377" y="442356"/>
                  <a:pt x="1202218" y="449129"/>
                </a:cubicBezTo>
                <a:lnTo>
                  <a:pt x="1198164" y="450003"/>
                </a:lnTo>
                <a:lnTo>
                  <a:pt x="1194392" y="450506"/>
                </a:lnTo>
                <a:lnTo>
                  <a:pt x="1158328" y="458589"/>
                </a:lnTo>
                <a:lnTo>
                  <a:pt x="1086422" y="474088"/>
                </a:lnTo>
                <a:lnTo>
                  <a:pt x="1078577" y="476464"/>
                </a:lnTo>
                <a:lnTo>
                  <a:pt x="1071247" y="478107"/>
                </a:lnTo>
                <a:lnTo>
                  <a:pt x="1032370" y="490459"/>
                </a:lnTo>
                <a:lnTo>
                  <a:pt x="974255" y="508061"/>
                </a:lnTo>
                <a:lnTo>
                  <a:pt x="962911" y="512528"/>
                </a:lnTo>
                <a:lnTo>
                  <a:pt x="952292" y="515902"/>
                </a:lnTo>
                <a:lnTo>
                  <a:pt x="915365" y="531251"/>
                </a:lnTo>
                <a:lnTo>
                  <a:pt x="866119" y="550643"/>
                </a:lnTo>
                <a:lnTo>
                  <a:pt x="851587" y="557761"/>
                </a:lnTo>
                <a:lnTo>
                  <a:pt x="838014" y="563402"/>
                </a:lnTo>
                <a:lnTo>
                  <a:pt x="804518" y="580813"/>
                </a:lnTo>
                <a:lnTo>
                  <a:pt x="762417" y="601433"/>
                </a:lnTo>
                <a:lnTo>
                  <a:pt x="745063" y="611718"/>
                </a:lnTo>
                <a:lnTo>
                  <a:pt x="728903" y="620118"/>
                </a:lnTo>
                <a:lnTo>
                  <a:pt x="699404" y="638779"/>
                </a:lnTo>
                <a:lnTo>
                  <a:pt x="663551" y="660027"/>
                </a:lnTo>
                <a:lnTo>
                  <a:pt x="652772" y="668277"/>
                </a:lnTo>
                <a:lnTo>
                  <a:pt x="625448" y="685561"/>
                </a:lnTo>
                <a:cubicBezTo>
                  <a:pt x="591960" y="708776"/>
                  <a:pt x="559496" y="733364"/>
                  <a:pt x="528137" y="759243"/>
                </a:cubicBezTo>
                <a:lnTo>
                  <a:pt x="494828" y="789156"/>
                </a:lnTo>
                <a:lnTo>
                  <a:pt x="481939" y="799020"/>
                </a:lnTo>
                <a:lnTo>
                  <a:pt x="470719" y="810807"/>
                </a:lnTo>
                <a:lnTo>
                  <a:pt x="437459" y="840675"/>
                </a:lnTo>
                <a:cubicBezTo>
                  <a:pt x="408393" y="869057"/>
                  <a:pt x="380513" y="898648"/>
                  <a:pt x="353902" y="929369"/>
                </a:cubicBezTo>
                <a:lnTo>
                  <a:pt x="333808" y="954628"/>
                </a:lnTo>
                <a:lnTo>
                  <a:pt x="324505" y="964400"/>
                </a:lnTo>
                <a:lnTo>
                  <a:pt x="299588" y="997643"/>
                </a:lnTo>
                <a:lnTo>
                  <a:pt x="277956" y="1024834"/>
                </a:lnTo>
                <a:lnTo>
                  <a:pt x="267883" y="1039941"/>
                </a:lnTo>
                <a:lnTo>
                  <a:pt x="255862" y="1055978"/>
                </a:lnTo>
                <a:lnTo>
                  <a:pt x="230921" y="1095373"/>
                </a:lnTo>
                <a:lnTo>
                  <a:pt x="210109" y="1126584"/>
                </a:lnTo>
                <a:lnTo>
                  <a:pt x="203051" y="1139393"/>
                </a:lnTo>
                <a:lnTo>
                  <a:pt x="194471" y="1152945"/>
                </a:lnTo>
                <a:lnTo>
                  <a:pt x="169999" y="1199376"/>
                </a:lnTo>
                <a:lnTo>
                  <a:pt x="150849" y="1234129"/>
                </a:lnTo>
                <a:lnTo>
                  <a:pt x="146355" y="1244235"/>
                </a:lnTo>
                <a:lnTo>
                  <a:pt x="140735" y="1254898"/>
                </a:lnTo>
                <a:lnTo>
                  <a:pt x="117072" y="1310089"/>
                </a:lnTo>
                <a:lnTo>
                  <a:pt x="100667" y="1346980"/>
                </a:lnTo>
                <a:lnTo>
                  <a:pt x="98242" y="1354007"/>
                </a:lnTo>
                <a:lnTo>
                  <a:pt x="95057" y="1361434"/>
                </a:lnTo>
                <a:lnTo>
                  <a:pt x="71988" y="1430064"/>
                </a:lnTo>
                <a:lnTo>
                  <a:pt x="60049" y="1464649"/>
                </a:lnTo>
                <a:lnTo>
                  <a:pt x="59134" y="1468302"/>
                </a:lnTo>
                <a:lnTo>
                  <a:pt x="57840" y="1472151"/>
                </a:lnTo>
                <a:lnTo>
                  <a:pt x="29551" y="1586386"/>
                </a:lnTo>
                <a:lnTo>
                  <a:pt x="29485" y="1586647"/>
                </a:lnTo>
                <a:lnTo>
                  <a:pt x="17494" y="1665215"/>
                </a:lnTo>
                <a:lnTo>
                  <a:pt x="7493" y="1599683"/>
                </a:lnTo>
                <a:cubicBezTo>
                  <a:pt x="2538" y="1550894"/>
                  <a:pt x="0" y="1501392"/>
                  <a:pt x="0" y="1451296"/>
                </a:cubicBezTo>
                <a:cubicBezTo>
                  <a:pt x="0" y="649767"/>
                  <a:pt x="649767" y="0"/>
                  <a:pt x="1451296" y="0"/>
                </a:cubicBezTo>
                <a:close/>
              </a:path>
            </a:pathLst>
          </a:custGeom>
          <a:gradFill>
            <a:gsLst>
              <a:gs pos="0">
                <a:schemeClr val="accent1"/>
              </a:gs>
              <a:gs pos="82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660400" y="3071899"/>
            <a:ext cx="3587509" cy="578216"/>
          </a:xfrm>
          <a:prstGeom prst="rect">
            <a:avLst/>
          </a:prstGeom>
          <a:noFill/>
          <a:ln>
            <a:noFill/>
          </a:ln>
        </p:spPr>
        <p:txBody>
          <a:bodyPr vert="horz" wrap="square" lIns="91440" tIns="45720" rIns="91440" bIns="45720" rtlCol="0" anchor="b"/>
          <a:lstStyle/>
          <a:p>
            <a:pPr algn="r">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公司法的概念</a:t>
            </a:r>
            <a:endParaRPr kumimoji="1" lang="zh-CN" altLang="en-US"/>
          </a:p>
        </p:txBody>
      </p:sp>
      <p:sp>
        <p:nvSpPr>
          <p:cNvPr id="8" name="标题 1"/>
          <p:cNvSpPr txBox="1"/>
          <p:nvPr/>
        </p:nvSpPr>
        <p:spPr>
          <a:xfrm>
            <a:off x="660400" y="3614991"/>
            <a:ext cx="3587509" cy="1515949"/>
          </a:xfrm>
          <a:prstGeom prst="rect">
            <a:avLst/>
          </a:prstGeom>
          <a:noFill/>
          <a:ln>
            <a:noFill/>
          </a:ln>
        </p:spPr>
        <p:txBody>
          <a:bodyPr vert="horz" wrap="square" lIns="91440" tIns="45720" rIns="91440" bIns="45720" rtlCol="0" anchor="t"/>
          <a:lstStyle/>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广义的公司法是规定公司的设立、组织、活动、终止以及其他对内对外关系的法律规范的总称</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9" name="标题 1"/>
          <p:cNvSpPr txBox="1"/>
          <p:nvPr/>
        </p:nvSpPr>
        <p:spPr>
          <a:xfrm>
            <a:off x="7940233" y="3071899"/>
            <a:ext cx="3578667" cy="578216"/>
          </a:xfrm>
          <a:prstGeom prst="rect">
            <a:avLst/>
          </a:prstGeom>
          <a:noFill/>
          <a:ln>
            <a:noFill/>
          </a:ln>
        </p:spPr>
        <p:txBody>
          <a:bodyPr vert="horz" wrap="square" lIns="91440" tIns="45720" rIns="91440" bIns="4572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适用范围</a:t>
            </a:r>
            <a:endParaRPr kumimoji="1" lang="zh-CN" altLang="en-US"/>
          </a:p>
        </p:txBody>
      </p:sp>
      <p:sp>
        <p:nvSpPr>
          <p:cNvPr id="10" name="标题 1"/>
          <p:cNvSpPr txBox="1"/>
          <p:nvPr/>
        </p:nvSpPr>
        <p:spPr>
          <a:xfrm>
            <a:off x="7940233" y="3614991"/>
            <a:ext cx="3578667" cy="1515949"/>
          </a:xfrm>
          <a:prstGeom prst="rect">
            <a:avLst/>
          </a:prstGeom>
          <a:noFill/>
          <a:ln>
            <a:noFill/>
          </a:ln>
        </p:spPr>
        <p:txBody>
          <a:bodyPr vert="horz" wrap="square" lIns="91440" tIns="45720" rIns="91440" bIns="45720" rtlCol="0" anchor="t"/>
          <a:lstStyle/>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在中华人民共和国境内设立的有限责任公司和股份有限公司，均适用我国《公司法</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同时</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，针对外国公司在中华人民共和国境内设立分支机构，应依照《公司法》第十三章的相关规定</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rot="16200000">
            <a:off x="4693556" y="3633788"/>
            <a:ext cx="106070" cy="200025"/>
          </a:xfrm>
          <a:custGeom>
            <a:avLst/>
            <a:gdLst>
              <a:gd name="connsiteX0" fmla="*/ 106070 w 106070"/>
              <a:gd name="connsiteY0" fmla="*/ 200025 h 200025"/>
              <a:gd name="connsiteX1" fmla="*/ 0 w 106070"/>
              <a:gd name="connsiteY1" fmla="*/ 200025 h 200025"/>
              <a:gd name="connsiteX2" fmla="*/ 53035 w 106070"/>
              <a:gd name="connsiteY2" fmla="*/ 108585 h 200025"/>
              <a:gd name="connsiteX3" fmla="*/ 106070 w 106070"/>
              <a:gd name="connsiteY3" fmla="*/ 91440 h 200025"/>
              <a:gd name="connsiteX4" fmla="*/ 0 w 106070"/>
              <a:gd name="connsiteY4" fmla="*/ 91440 h 200025"/>
              <a:gd name="connsiteX5" fmla="*/ 53035 w 106070"/>
              <a:gd name="connsiteY5" fmla="*/ 0 h 200025"/>
            </a:gdLst>
            <a:ahLst/>
            <a:cxnLst/>
            <a:rect l="l" t="t" r="r" b="b"/>
            <a:pathLst>
              <a:path w="106070" h="200025">
                <a:moveTo>
                  <a:pt x="106070" y="200025"/>
                </a:moveTo>
                <a:lnTo>
                  <a:pt x="0" y="200025"/>
                </a:lnTo>
                <a:lnTo>
                  <a:pt x="53035" y="108585"/>
                </a:lnTo>
                <a:close/>
                <a:moveTo>
                  <a:pt x="106070" y="91440"/>
                </a:moveTo>
                <a:lnTo>
                  <a:pt x="0" y="91440"/>
                </a:lnTo>
                <a:lnTo>
                  <a:pt x="53035" y="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5400000" flipH="1">
            <a:off x="7351414" y="4090988"/>
            <a:ext cx="106070" cy="200025"/>
          </a:xfrm>
          <a:custGeom>
            <a:avLst/>
            <a:gdLst>
              <a:gd name="connsiteX0" fmla="*/ 106070 w 106070"/>
              <a:gd name="connsiteY0" fmla="*/ 200025 h 200025"/>
              <a:gd name="connsiteX1" fmla="*/ 0 w 106070"/>
              <a:gd name="connsiteY1" fmla="*/ 200025 h 200025"/>
              <a:gd name="connsiteX2" fmla="*/ 53035 w 106070"/>
              <a:gd name="connsiteY2" fmla="*/ 108585 h 200025"/>
              <a:gd name="connsiteX3" fmla="*/ 106070 w 106070"/>
              <a:gd name="connsiteY3" fmla="*/ 91440 h 200025"/>
              <a:gd name="connsiteX4" fmla="*/ 0 w 106070"/>
              <a:gd name="connsiteY4" fmla="*/ 91440 h 200025"/>
              <a:gd name="connsiteX5" fmla="*/ 53035 w 106070"/>
              <a:gd name="connsiteY5" fmla="*/ 0 h 200025"/>
            </a:gdLst>
            <a:ahLst/>
            <a:cxnLst/>
            <a:rect l="l" t="t" r="r" b="b"/>
            <a:pathLst>
              <a:path w="106070" h="200025">
                <a:moveTo>
                  <a:pt x="106070" y="200025"/>
                </a:moveTo>
                <a:lnTo>
                  <a:pt x="0" y="200025"/>
                </a:lnTo>
                <a:lnTo>
                  <a:pt x="53035" y="108585"/>
                </a:lnTo>
                <a:close/>
                <a:moveTo>
                  <a:pt x="106070" y="91440"/>
                </a:moveTo>
                <a:lnTo>
                  <a:pt x="0" y="91440"/>
                </a:lnTo>
                <a:lnTo>
                  <a:pt x="53035" y="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331540" y="3223260"/>
            <a:ext cx="1516380" cy="1516380"/>
          </a:xfrm>
          <a:prstGeom prst="pie">
            <a:avLst>
              <a:gd name="adj1" fmla="val 10772825"/>
              <a:gd name="adj2" fmla="val 1620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flipV="1">
            <a:off x="5346780" y="3238500"/>
            <a:ext cx="1516380" cy="1516380"/>
          </a:xfrm>
          <a:prstGeom prst="pie">
            <a:avLst>
              <a:gd name="adj1" fmla="val 10772825"/>
              <a:gd name="adj2" fmla="val 16200000"/>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425520" y="3310519"/>
            <a:ext cx="584199" cy="578216"/>
          </a:xfrm>
          <a:prstGeom prst="rect">
            <a:avLst/>
          </a:prstGeom>
          <a:noFill/>
          <a:ln>
            <a:noFill/>
          </a:ln>
        </p:spPr>
        <p:txBody>
          <a:bodyPr vert="horz" wrap="square" lIns="91440" tIns="45720" rIns="91440" bIns="45720" rtlCol="0" anchor="b"/>
          <a:lstStyle/>
          <a:p>
            <a:pPr algn="r">
              <a:lnSpc>
                <a:spcPct val="11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6" name="标题 1"/>
          <p:cNvSpPr txBox="1"/>
          <p:nvPr/>
        </p:nvSpPr>
        <p:spPr>
          <a:xfrm>
            <a:off x="6085920" y="3915039"/>
            <a:ext cx="584199" cy="578216"/>
          </a:xfrm>
          <a:prstGeom prst="rect">
            <a:avLst/>
          </a:prstGeom>
          <a:noFill/>
          <a:ln>
            <a:noFill/>
          </a:ln>
        </p:spPr>
        <p:txBody>
          <a:bodyPr vert="horz" wrap="square" lIns="91440" tIns="45720" rIns="91440" bIns="45720" rtlCol="0" anchor="b"/>
          <a:lstStyle/>
          <a:p>
            <a:pPr algn="r">
              <a:lnSpc>
                <a:spcPct val="110000"/>
              </a:lnSpc>
            </a:pPr>
            <a:r>
              <a:rPr kumimoji="1" lang="en-US" altLang="zh-CN" sz="20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cxnSp>
        <p:nvCxnSpPr>
          <p:cNvPr id="17"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8"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公司法的概念与适用范围</a:t>
            </a:r>
            <a:endParaRPr kumimoji="1" lang="zh-CN" altLang="en-US" dirty="0"/>
          </a:p>
        </p:txBody>
      </p:sp>
      <p:sp>
        <p:nvSpPr>
          <p:cNvPr id="19"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0"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任务二</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cstate="print"/>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229650" y="1221168"/>
            <a:ext cx="6480000" cy="540000"/>
          </a:xfrm>
          <a:prstGeom prst="rect">
            <a:avLst/>
          </a:prstGeom>
          <a:solidFill>
            <a:schemeClr val="accent1">
              <a:lumMod val="20000"/>
              <a:lumOff val="80000"/>
              <a:alpha val="3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935894" y="1221168"/>
            <a:ext cx="792000" cy="540000"/>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160892" y="1884117"/>
            <a:ext cx="10057005" cy="3828525"/>
          </a:xfrm>
          <a:prstGeom prst="rect">
            <a:avLst/>
          </a:prstGeom>
          <a:noFill/>
          <a:ln>
            <a:noFill/>
          </a:ln>
        </p:spPr>
        <p:txBody>
          <a:bodyPr vert="horz" wrap="square" lIns="0" tIns="0" rIns="0" bIns="0" rtlCol="0" anchor="t"/>
          <a:lstStyle/>
          <a:p>
            <a:pPr algn="l">
              <a:lnSpc>
                <a:spcPct val="150000"/>
              </a:lnSpc>
              <a:spcBef>
                <a:spcPts val="600"/>
              </a:spcBef>
            </a:pP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1.名称</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：设立的有限责任公司，应当在公司名称中标明“有限责任公司”或者“有限公司字样”。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2.住所</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：设立公司必须有住所。公司以其主要办事机构所在地为住所。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3.注册资本</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：有限责任公司的注册资本为在公司登记机关登记的全体股东认缴的出资额</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4.范围</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：公司的经营范围由公司章程规定。公司可以通过修改公司章程，变更经营范围</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5.法定代表人的姓名</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：公司的法定代表人按照公司章程的规定，由代表公司执行公司事务的董事或者经理担任。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6.有限责任公司股东</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、股份有限公司发起人的姓名或者名称。
</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7.公司章程</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：设立公司应当依法制定公司章程</a:t>
            </a:r>
            <a:r>
              <a:rPr kumimoji="1" lang="en-US" altLang="zh-CN" sz="16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6" name="标题 1"/>
          <p:cNvSpPr txBox="1"/>
          <p:nvPr/>
        </p:nvSpPr>
        <p:spPr>
          <a:xfrm>
            <a:off x="2005439" y="1311168"/>
            <a:ext cx="5400000" cy="360000"/>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公司登记事项</a:t>
            </a:r>
            <a:endParaRPr kumimoji="1" lang="zh-CN" altLang="en-US"/>
          </a:p>
        </p:txBody>
      </p:sp>
      <p:sp>
        <p:nvSpPr>
          <p:cNvPr id="7" name="标题 1"/>
          <p:cNvSpPr txBox="1"/>
          <p:nvPr/>
        </p:nvSpPr>
        <p:spPr>
          <a:xfrm>
            <a:off x="1061894" y="1311168"/>
            <a:ext cx="540000" cy="360000"/>
          </a:xfrm>
          <a:prstGeom prst="rect">
            <a:avLst/>
          </a:prstGeom>
          <a:noFill/>
          <a:ln>
            <a:noFill/>
          </a:ln>
        </p:spPr>
        <p:txBody>
          <a:bodyPr vert="horz" wrap="square" lIns="0" tIns="0" rIns="0" bIns="0" rtlCol="0" anchor="ctr"/>
          <a:lstStyle/>
          <a:p>
            <a:pPr algn="ctr">
              <a:lnSpc>
                <a:spcPct val="110000"/>
              </a:lnSpc>
            </a:pPr>
            <a:r>
              <a:rPr kumimoji="1" lang="en-US" altLang="zh-CN" sz="20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cxnSp>
        <p:nvCxnSpPr>
          <p:cNvPr id="18" name="线条 1"/>
          <p:cNvCxnSpPr/>
          <p:nvPr/>
        </p:nvCxnSpPr>
        <p:spPr>
          <a:xfrm>
            <a:off x="271590" y="372584"/>
            <a:ext cx="4033710" cy="0"/>
          </a:xfrm>
          <a:prstGeom prst="line">
            <a:avLst/>
          </a:prstGeom>
          <a:noFill/>
          <a:ln w="6350" cap="sq">
            <a:solidFill>
              <a:schemeClr val="tx1">
                <a:lumMod val="50000"/>
                <a:lumOff val="50000"/>
              </a:schemeClr>
            </a:solidFill>
            <a:prstDash val="solid"/>
            <a:miter/>
          </a:ln>
        </p:spPr>
      </p:cxnSp>
      <p:sp>
        <p:nvSpPr>
          <p:cNvPr id="19" name="标题 1"/>
          <p:cNvSpPr txBox="1"/>
          <p:nvPr/>
        </p:nvSpPr>
        <p:spPr>
          <a:xfrm>
            <a:off x="561150" y="461384"/>
            <a:ext cx="11006007" cy="432000"/>
          </a:xfrm>
          <a:prstGeom prst="rect">
            <a:avLst/>
          </a:prstGeom>
          <a:noFill/>
          <a:ln>
            <a:noFill/>
          </a:ln>
        </p:spPr>
        <p:txBody>
          <a:bodyPr vert="horz" wrap="square" lIns="0" tIns="0" rIns="0" bIns="0" rtlCol="0" anchor="ctr"/>
          <a:lstStyle/>
          <a:p>
            <a:pPr algn="l">
              <a:lnSpc>
                <a:spcPct val="120000"/>
              </a:lnSpc>
            </a:pPr>
            <a:r>
              <a:rPr kumimoji="1" lang="zh-CN" altLang="en-US" sz="3200"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smtClean="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有限责任公司的设立登记</a:t>
            </a:r>
            <a:endParaRPr kumimoji="1" lang="zh-CN" altLang="en-US" dirty="0"/>
          </a:p>
        </p:txBody>
      </p:sp>
      <p:sp>
        <p:nvSpPr>
          <p:cNvPr id="20" name="标题 1"/>
          <p:cNvSpPr txBox="1"/>
          <p:nvPr/>
        </p:nvSpPr>
        <p:spPr>
          <a:xfrm>
            <a:off x="284100" y="225074"/>
            <a:ext cx="66420" cy="66420"/>
          </a:xfrm>
          <a:prstGeom prst="rect">
            <a:avLst/>
          </a:prstGeom>
          <a:solidFill>
            <a:schemeClr val="tx1">
              <a:lumMod val="65000"/>
              <a:lumOff val="3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21" name="线条 1"/>
          <p:cNvCxnSpPr/>
          <p:nvPr/>
        </p:nvCxnSpPr>
        <p:spPr>
          <a:xfrm rot="16200000">
            <a:off x="138240" y="480534"/>
            <a:ext cx="566610" cy="0"/>
          </a:xfrm>
          <a:prstGeom prst="line">
            <a:avLst/>
          </a:prstGeom>
          <a:noFill/>
          <a:ln w="6350" cap="sq">
            <a:solidFill>
              <a:schemeClr val="tx1">
                <a:lumMod val="50000"/>
                <a:lumOff val="50000"/>
              </a:schemeClr>
            </a:solidFill>
            <a:prstDash val="solid"/>
            <a:miter/>
          </a:ln>
        </p:spPr>
      </p:cxn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4912</Words>
  <Application>WPS 演示</Application>
  <PresentationFormat>宽屏</PresentationFormat>
  <Paragraphs>425</Paragraphs>
  <Slides>37</Slides>
  <Notes>38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Arial</vt:lpstr>
      <vt:lpstr>宋体</vt:lpstr>
      <vt:lpstr>Wingdings</vt:lpstr>
      <vt:lpstr>Source Han Sans CN Bold Bold</vt:lpstr>
      <vt:lpstr>OPPOSans H</vt:lpstr>
      <vt:lpstr>OPPOSans R</vt:lpstr>
      <vt:lpstr>Source Han Sans CN Normal</vt:lpstr>
      <vt:lpstr>等线</vt:lpstr>
      <vt:lpstr>微软雅黑</vt:lpstr>
      <vt:lpstr>Arial Unicode MS</vt:lpstr>
      <vt:lpstr>OPPOSans B</vt:lpstr>
      <vt:lpstr>Calibri</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ZJ</dc:creator>
  <cp:lastModifiedBy>武静影</cp:lastModifiedBy>
  <cp:revision>18</cp:revision>
  <dcterms:created xsi:type="dcterms:W3CDTF">2025-11-06T10:08:17Z</dcterms:created>
  <dcterms:modified xsi:type="dcterms:W3CDTF">2025-11-06T10:12:07Z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4422BCBD6390451D93DA9494277CDE57_12</vt:lpwstr>
  </property>
  <property fmtid="{D5CDD505-2E9C-101B-9397-08002B2CF9AE}" pid="3" name="KSOProductBuildVer">
    <vt:lpwstr>2052-12.1.0.19302</vt:lpwstr>
  </property>
</Properties>
</file>